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74" r:id="rId4"/>
    <p:sldId id="275" r:id="rId5"/>
    <p:sldId id="276" r:id="rId6"/>
    <p:sldId id="277" r:id="rId7"/>
    <p:sldId id="278" r:id="rId8"/>
    <p:sldId id="295" r:id="rId9"/>
    <p:sldId id="290" r:id="rId10"/>
    <p:sldId id="283" r:id="rId11"/>
    <p:sldId id="313" r:id="rId12"/>
    <p:sldId id="284" r:id="rId13"/>
    <p:sldId id="280" r:id="rId14"/>
    <p:sldId id="285" r:id="rId15"/>
    <p:sldId id="307" r:id="rId16"/>
    <p:sldId id="292" r:id="rId17"/>
    <p:sldId id="319" r:id="rId18"/>
    <p:sldId id="308" r:id="rId19"/>
    <p:sldId id="312" r:id="rId20"/>
    <p:sldId id="303" r:id="rId21"/>
    <p:sldId id="311" r:id="rId22"/>
    <p:sldId id="293" r:id="rId23"/>
    <p:sldId id="282" r:id="rId24"/>
    <p:sldId id="287" r:id="rId25"/>
    <p:sldId id="316" r:id="rId26"/>
    <p:sldId id="294" r:id="rId27"/>
    <p:sldId id="296" r:id="rId28"/>
    <p:sldId id="297" r:id="rId29"/>
    <p:sldId id="298" r:id="rId30"/>
    <p:sldId id="304" r:id="rId31"/>
    <p:sldId id="288" r:id="rId32"/>
    <p:sldId id="305" r:id="rId33"/>
    <p:sldId id="306" r:id="rId34"/>
    <p:sldId id="289" r:id="rId35"/>
    <p:sldId id="320" r:id="rId36"/>
    <p:sldId id="279" r:id="rId37"/>
    <p:sldId id="315" r:id="rId38"/>
    <p:sldId id="281" r:id="rId39"/>
    <p:sldId id="314" r:id="rId40"/>
    <p:sldId id="317" r:id="rId41"/>
    <p:sldId id="318"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15A"/>
    <a:srgbClr val="040102"/>
    <a:srgbClr val="08315A"/>
    <a:srgbClr val="05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2"/>
    <p:restoredTop sz="83013"/>
  </p:normalViewPr>
  <p:slideViewPr>
    <p:cSldViewPr snapToObjects="1">
      <p:cViewPr>
        <p:scale>
          <a:sx n="96" d="100"/>
          <a:sy n="96" d="100"/>
        </p:scale>
        <p:origin x="288" y="14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49D6C-1F9E-1C49-98A5-1DBC52AE0670}" type="datetimeFigureOut">
              <a:rPr lang="fr-FR" smtClean="0"/>
              <a:t>13/02/2018</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9C616-16A6-1D4D-83C1-8CF264FAD02D}" type="slidenum">
              <a:rPr lang="fr-FR" smtClean="0"/>
              <a:t>‹#›</a:t>
            </a:fld>
            <a:endParaRPr lang="fr-FR" dirty="0"/>
          </a:p>
        </p:txBody>
      </p:sp>
    </p:spTree>
    <p:extLst>
      <p:ext uri="{BB962C8B-B14F-4D97-AF65-F5344CB8AC3E}">
        <p14:creationId xmlns:p14="http://schemas.microsoft.com/office/powerpoint/2010/main" val="136435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Hello,</a:t>
            </a:r>
            <a:r>
              <a:rPr lang="fr-FR" baseline="0" dirty="0" smtClean="0"/>
              <a:t> </a:t>
            </a:r>
          </a:p>
          <a:p>
            <a:r>
              <a:rPr lang="fr-FR" baseline="0" dirty="0" err="1" smtClean="0"/>
              <a:t>Today</a:t>
            </a:r>
            <a:r>
              <a:rPr lang="fr-FR" baseline="0" dirty="0" smtClean="0"/>
              <a:t> I m </a:t>
            </a:r>
            <a:r>
              <a:rPr lang="fr-FR" baseline="0" dirty="0" err="1" smtClean="0"/>
              <a:t>going</a:t>
            </a:r>
            <a:r>
              <a:rPr lang="fr-FR" baseline="0" dirty="0" smtClean="0"/>
              <a:t> to </a:t>
            </a:r>
            <a:r>
              <a:rPr lang="fr-FR" baseline="0" dirty="0" err="1" smtClean="0"/>
              <a:t>make</a:t>
            </a:r>
            <a:r>
              <a:rPr lang="fr-FR" baseline="0" dirty="0" smtClean="0"/>
              <a:t> a </a:t>
            </a:r>
            <a:r>
              <a:rPr lang="fr-FR" baseline="0" dirty="0" err="1" smtClean="0"/>
              <a:t>presentation</a:t>
            </a:r>
            <a:r>
              <a:rPr lang="fr-FR" baseline="0" dirty="0" smtClean="0"/>
              <a:t> about </a:t>
            </a:r>
            <a:r>
              <a:rPr lang="fr-FR" baseline="0" dirty="0" err="1" smtClean="0"/>
              <a:t>my</a:t>
            </a:r>
            <a:r>
              <a:rPr lang="fr-FR" baseline="0" dirty="0" smtClean="0"/>
              <a:t> master </a:t>
            </a:r>
            <a:r>
              <a:rPr lang="fr-FR" baseline="0" dirty="0" err="1" smtClean="0"/>
              <a:t>thesis</a:t>
            </a:r>
            <a:endParaRPr lang="fr-FR" baseline="0" dirty="0" smtClean="0"/>
          </a:p>
          <a:p>
            <a:endParaRPr lang="fr-FR" baseline="0" dirty="0" smtClean="0"/>
          </a:p>
          <a:p>
            <a:r>
              <a:rPr lang="fr-FR" baseline="0" dirty="0" smtClean="0"/>
              <a:t>It </a:t>
            </a:r>
            <a:r>
              <a:rPr lang="fr-FR" baseline="0" dirty="0" err="1" smtClean="0"/>
              <a:t>will</a:t>
            </a:r>
            <a:r>
              <a:rPr lang="fr-FR" baseline="0" dirty="0" smtClean="0"/>
              <a:t> </a:t>
            </a:r>
            <a:r>
              <a:rPr lang="fr-FR" baseline="0" dirty="0" err="1" smtClean="0"/>
              <a:t>be</a:t>
            </a:r>
            <a:r>
              <a:rPr lang="fr-FR" baseline="0" dirty="0" smtClean="0"/>
              <a:t> about </a:t>
            </a:r>
            <a:r>
              <a:rPr lang="fr-FR" baseline="0" dirty="0" err="1" smtClean="0"/>
              <a:t>remote-seen</a:t>
            </a:r>
            <a:endParaRPr lang="fr-FR" baseline="0" dirty="0" smtClean="0"/>
          </a:p>
          <a:p>
            <a:endParaRPr lang="fr-FR" baseline="0" dirty="0" smtClean="0"/>
          </a:p>
          <a:p>
            <a:r>
              <a:rPr lang="fr-FR" baseline="0" dirty="0" err="1" smtClean="0"/>
              <a:t>Work</a:t>
            </a:r>
            <a:r>
              <a:rPr lang="fr-FR" baseline="0" dirty="0" smtClean="0"/>
              <a:t> </a:t>
            </a:r>
            <a:r>
              <a:rPr lang="fr-FR" baseline="0" dirty="0" err="1" smtClean="0"/>
              <a:t>achieved</a:t>
            </a:r>
            <a:r>
              <a:rPr lang="fr-FR" baseline="0" dirty="0" smtClean="0"/>
              <a:t> in New </a:t>
            </a:r>
            <a:r>
              <a:rPr lang="fr-FR" baseline="0" dirty="0" err="1" smtClean="0"/>
              <a:t>Caledonia</a:t>
            </a:r>
            <a:r>
              <a:rPr lang="fr-FR" baseline="0" dirty="0" smtClean="0"/>
              <a:t> </a:t>
            </a:r>
            <a:r>
              <a:rPr lang="fr-FR" baseline="0" dirty="0" err="1" smtClean="0"/>
              <a:t>with</a:t>
            </a:r>
            <a:r>
              <a:rPr lang="fr-FR" baseline="0" dirty="0" smtClean="0"/>
              <a:t> IFREMER</a:t>
            </a:r>
          </a:p>
          <a:p>
            <a:endParaRPr lang="fr-FR" baseline="0" dirty="0" smtClean="0"/>
          </a:p>
          <a:p>
            <a:r>
              <a:rPr lang="fr-FR" baseline="0" dirty="0" smtClean="0"/>
              <a:t>20 seconde</a:t>
            </a:r>
            <a:endParaRPr lang="fr-FR"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a:t>
            </a:fld>
            <a:endParaRPr lang="fr-FR" dirty="0"/>
          </a:p>
        </p:txBody>
      </p:sp>
    </p:spTree>
    <p:extLst>
      <p:ext uri="{BB962C8B-B14F-4D97-AF65-F5344CB8AC3E}">
        <p14:creationId xmlns:p14="http://schemas.microsoft.com/office/powerpoint/2010/main" val="41971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glint and homogeneous underwater brightness such as above deep water. From this sample we are using the NIR band which has almost no penetration ability in water so no volume scattering. And we are establishing a relation between the glint of each pixel and the variation of the NIR infrared band.</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11</a:t>
            </a:fld>
            <a:endParaRPr lang="fr-FR" dirty="0"/>
          </a:p>
        </p:txBody>
      </p:sp>
    </p:spTree>
    <p:extLst>
      <p:ext uri="{BB962C8B-B14F-4D97-AF65-F5344CB8AC3E}">
        <p14:creationId xmlns:p14="http://schemas.microsoft.com/office/powerpoint/2010/main" val="185452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12</a:t>
            </a:fld>
            <a:endParaRPr lang="fr-FR" dirty="0"/>
          </a:p>
        </p:txBody>
      </p:sp>
    </p:spTree>
    <p:extLst>
      <p:ext uri="{BB962C8B-B14F-4D97-AF65-F5344CB8AC3E}">
        <p14:creationId xmlns:p14="http://schemas.microsoft.com/office/powerpoint/2010/main" val="81505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consist in extracting a sample of area with homogeneous bottom type. By the comparison of the logarithm signal of two different band, we observe that every pixel are set on linear trends with similar slope, dependent on the water optical properties, and different shift dependent on bottom reflectance. This shift is then representing the depth invariant Index of the pixel.   </a:t>
            </a:r>
            <a:endParaRPr lang="en-US" dirty="0" smtClean="0"/>
          </a:p>
          <a:p>
            <a:endParaRPr lang="en-US" dirty="0" smtClean="0"/>
          </a:p>
          <a:p>
            <a:endParaRPr lang="en-US" dirty="0" smtClean="0"/>
          </a:p>
          <a:p>
            <a:endParaRPr lang="en-US" dirty="0" smtClean="0"/>
          </a:p>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p>
          <a:p>
            <a:endParaRPr lang="en-US" baseline="0" dirty="0" smtClean="0"/>
          </a:p>
          <a:p>
            <a:endParaRPr lang="en-US" baseline="0" dirty="0" smtClean="0"/>
          </a:p>
          <a:p>
            <a:endParaRPr lang="en-US" baseline="0" dirty="0" smtClean="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13</a:t>
            </a:fld>
            <a:endParaRPr lang="fr-FR" dirty="0"/>
          </a:p>
        </p:txBody>
      </p:sp>
    </p:spTree>
    <p:extLst>
      <p:ext uri="{BB962C8B-B14F-4D97-AF65-F5344CB8AC3E}">
        <p14:creationId xmlns:p14="http://schemas.microsoft.com/office/powerpoint/2010/main" val="43771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15</a:t>
            </a:fld>
            <a:endParaRPr lang="fr-FR" dirty="0"/>
          </a:p>
        </p:txBody>
      </p:sp>
    </p:spTree>
    <p:extLst>
      <p:ext uri="{BB962C8B-B14F-4D97-AF65-F5344CB8AC3E}">
        <p14:creationId xmlns:p14="http://schemas.microsoft.com/office/powerpoint/2010/main" val="112008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16</a:t>
            </a:fld>
            <a:endParaRPr lang="fr-FR" dirty="0"/>
          </a:p>
        </p:txBody>
      </p:sp>
    </p:spTree>
    <p:extLst>
      <p:ext uri="{BB962C8B-B14F-4D97-AF65-F5344CB8AC3E}">
        <p14:creationId xmlns:p14="http://schemas.microsoft.com/office/powerpoint/2010/main" val="78724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17</a:t>
            </a:fld>
            <a:endParaRPr lang="fr-FR" dirty="0"/>
          </a:p>
        </p:txBody>
      </p:sp>
    </p:spTree>
    <p:extLst>
      <p:ext uri="{BB962C8B-B14F-4D97-AF65-F5344CB8AC3E}">
        <p14:creationId xmlns:p14="http://schemas.microsoft.com/office/powerpoint/2010/main" val="131757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26</a:t>
            </a:fld>
            <a:endParaRPr lang="fr-FR" dirty="0"/>
          </a:p>
        </p:txBody>
      </p:sp>
    </p:spTree>
    <p:extLst>
      <p:ext uri="{BB962C8B-B14F-4D97-AF65-F5344CB8AC3E}">
        <p14:creationId xmlns:p14="http://schemas.microsoft.com/office/powerpoint/2010/main" val="2072223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Lyzenga</a:t>
            </a:r>
            <a:r>
              <a:rPr lang="en-US" dirty="0" smtClean="0"/>
              <a:t> 3</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27</a:t>
            </a:fld>
            <a:endParaRPr lang="fr-FR" dirty="0"/>
          </a:p>
        </p:txBody>
      </p:sp>
    </p:spTree>
    <p:extLst>
      <p:ext uri="{BB962C8B-B14F-4D97-AF65-F5344CB8AC3E}">
        <p14:creationId xmlns:p14="http://schemas.microsoft.com/office/powerpoint/2010/main" val="127342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Stumpf</a:t>
            </a:r>
            <a:r>
              <a:rPr lang="en-US" dirty="0" smtClean="0"/>
              <a:t> 8</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28</a:t>
            </a:fld>
            <a:endParaRPr lang="fr-FR" dirty="0"/>
          </a:p>
        </p:txBody>
      </p:sp>
    </p:spTree>
    <p:extLst>
      <p:ext uri="{BB962C8B-B14F-4D97-AF65-F5344CB8AC3E}">
        <p14:creationId xmlns:p14="http://schemas.microsoft.com/office/powerpoint/2010/main" val="202424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29</a:t>
            </a:fld>
            <a:endParaRPr lang="fr-FR" dirty="0"/>
          </a:p>
        </p:txBody>
      </p:sp>
    </p:spTree>
    <p:extLst>
      <p:ext uri="{BB962C8B-B14F-4D97-AF65-F5344CB8AC3E}">
        <p14:creationId xmlns:p14="http://schemas.microsoft.com/office/powerpoint/2010/main" val="50417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Shortly lets resume the summary of the presentation</a:t>
            </a:r>
          </a:p>
          <a:p>
            <a:endParaRPr lang="en-US" dirty="0" smtClean="0"/>
          </a:p>
          <a:p>
            <a:r>
              <a:rPr lang="en-US" dirty="0" smtClean="0"/>
              <a:t>We begin with an introduction: why </a:t>
            </a:r>
            <a:r>
              <a:rPr lang="en-US" dirty="0" err="1" smtClean="0"/>
              <a:t>sdb</a:t>
            </a:r>
            <a:r>
              <a:rPr lang="en-US" dirty="0" smtClean="0"/>
              <a:t>,</a:t>
            </a:r>
            <a:r>
              <a:rPr lang="en-US" baseline="0" dirty="0" smtClean="0"/>
              <a:t> how </a:t>
            </a:r>
            <a:r>
              <a:rPr lang="en-US" baseline="0" dirty="0" err="1" smtClean="0"/>
              <a:t>sdb</a:t>
            </a:r>
            <a:r>
              <a:rPr lang="en-US" baseline="0" dirty="0" smtClean="0"/>
              <a:t> where</a:t>
            </a:r>
          </a:p>
          <a:p>
            <a:endParaRPr lang="en-US" baseline="0" dirty="0" smtClean="0"/>
          </a:p>
          <a:p>
            <a:r>
              <a:rPr lang="en-US" baseline="0" dirty="0" smtClean="0"/>
              <a:t>Then we </a:t>
            </a:r>
            <a:r>
              <a:rPr lang="en-US" baseline="0" dirty="0" err="1" smtClean="0"/>
              <a:t>ll</a:t>
            </a:r>
            <a:r>
              <a:rPr lang="en-US" baseline="0" dirty="0" smtClean="0"/>
              <a:t> have a short description of the </a:t>
            </a:r>
            <a:r>
              <a:rPr lang="en-US" baseline="0" dirty="0" err="1" smtClean="0"/>
              <a:t>meterial</a:t>
            </a:r>
            <a:endParaRPr lang="en-US" baseline="0" dirty="0" smtClean="0"/>
          </a:p>
          <a:p>
            <a:endParaRPr lang="en-US" baseline="0" dirty="0" smtClean="0"/>
          </a:p>
          <a:p>
            <a:r>
              <a:rPr lang="en-US" baseline="0" dirty="0" smtClean="0"/>
              <a:t>We follow by a description the diff step of the </a:t>
            </a:r>
            <a:r>
              <a:rPr lang="en-US" baseline="0" dirty="0" err="1" smtClean="0"/>
              <a:t>methodo</a:t>
            </a:r>
            <a:r>
              <a:rPr lang="en-US" baseline="0" dirty="0" smtClean="0"/>
              <a:t> and theirs result</a:t>
            </a:r>
          </a:p>
          <a:p>
            <a:endParaRPr lang="en-US" baseline="0" dirty="0" smtClean="0"/>
          </a:p>
          <a:p>
            <a:r>
              <a:rPr lang="en-US" baseline="0" dirty="0" smtClean="0"/>
              <a:t>Lastly we </a:t>
            </a:r>
            <a:r>
              <a:rPr lang="en-US" baseline="0" dirty="0" err="1" smtClean="0"/>
              <a:t>ll</a:t>
            </a:r>
            <a:r>
              <a:rPr lang="en-US" baseline="0" dirty="0" smtClean="0"/>
              <a:t> have a </a:t>
            </a:r>
            <a:r>
              <a:rPr lang="en-US" baseline="0" dirty="0" err="1" smtClean="0"/>
              <a:t>disscussion</a:t>
            </a:r>
            <a:r>
              <a:rPr lang="en-US" baseline="0" dirty="0" smtClean="0"/>
              <a:t> and a final conclusion</a:t>
            </a:r>
          </a:p>
          <a:p>
            <a:endParaRPr lang="en-US" baseline="0" dirty="0" smtClean="0"/>
          </a:p>
          <a:p>
            <a:r>
              <a:rPr lang="en-US" baseline="0" dirty="0" smtClean="0"/>
              <a:t>30 </a:t>
            </a:r>
            <a:r>
              <a:rPr lang="en-US" baseline="0" dirty="0" err="1" smtClean="0"/>
              <a:t>seconde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2</a:t>
            </a:fld>
            <a:endParaRPr lang="fr-FR" dirty="0"/>
          </a:p>
        </p:txBody>
      </p:sp>
    </p:spTree>
    <p:extLst>
      <p:ext uri="{BB962C8B-B14F-4D97-AF65-F5344CB8AC3E}">
        <p14:creationId xmlns:p14="http://schemas.microsoft.com/office/powerpoint/2010/main" val="157423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Different range of depth</a:t>
            </a:r>
            <a:r>
              <a:rPr lang="en-US" baseline="0" dirty="0" smtClean="0"/>
              <a:t> prediction. In bays it tend to be limited to 10 meters</a:t>
            </a:r>
          </a:p>
          <a:p>
            <a:endParaRPr lang="en-US" baseline="0" dirty="0" smtClean="0"/>
          </a:p>
          <a:p>
            <a:endParaRPr lang="en-US" baseline="0" dirty="0" smtClean="0"/>
          </a:p>
          <a:p>
            <a:r>
              <a:rPr lang="en-US" baseline="0" dirty="0" smtClean="0"/>
              <a:t>In </a:t>
            </a:r>
            <a:r>
              <a:rPr lang="en-US" baseline="0" dirty="0" err="1" smtClean="0"/>
              <a:t>uitoé</a:t>
            </a:r>
            <a:r>
              <a:rPr lang="en-US" baseline="0" dirty="0" smtClean="0"/>
              <a:t> </a:t>
            </a:r>
            <a:r>
              <a:rPr lang="en-US" baseline="0" dirty="0" err="1" smtClean="0"/>
              <a:t>Stumpf</a:t>
            </a:r>
            <a:r>
              <a:rPr lang="en-US" baseline="0" dirty="0" smtClean="0"/>
              <a:t> seems </a:t>
            </a:r>
            <a:r>
              <a:rPr lang="en-US" baseline="0" dirty="0" err="1" smtClean="0"/>
              <a:t>sligltly</a:t>
            </a:r>
            <a:r>
              <a:rPr lang="en-US" baseline="0" dirty="0" smtClean="0"/>
              <a:t> more limited</a:t>
            </a:r>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30</a:t>
            </a:fld>
            <a:endParaRPr lang="fr-FR" dirty="0"/>
          </a:p>
        </p:txBody>
      </p:sp>
    </p:spTree>
    <p:extLst>
      <p:ext uri="{BB962C8B-B14F-4D97-AF65-F5344CB8AC3E}">
        <p14:creationId xmlns:p14="http://schemas.microsoft.com/office/powerpoint/2010/main" val="145120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34</a:t>
            </a:fld>
            <a:endParaRPr lang="fr-FR" dirty="0"/>
          </a:p>
        </p:txBody>
      </p:sp>
    </p:spTree>
    <p:extLst>
      <p:ext uri="{BB962C8B-B14F-4D97-AF65-F5344CB8AC3E}">
        <p14:creationId xmlns:p14="http://schemas.microsoft.com/office/powerpoint/2010/main" val="147244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35</a:t>
            </a:fld>
            <a:endParaRPr lang="fr-FR" dirty="0"/>
          </a:p>
        </p:txBody>
      </p:sp>
    </p:spTree>
    <p:extLst>
      <p:ext uri="{BB962C8B-B14F-4D97-AF65-F5344CB8AC3E}">
        <p14:creationId xmlns:p14="http://schemas.microsoft.com/office/powerpoint/2010/main" val="343575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preprocessing is the Glint R. Very import step</a:t>
            </a:r>
            <a:r>
              <a:rPr lang="en-US" baseline="0" dirty="0" smtClean="0"/>
              <a:t>s as it is aims at removing the visible disparities between the detectors footprints</a:t>
            </a:r>
          </a:p>
          <a:p>
            <a:endParaRPr lang="en-US" baseline="0" dirty="0" smtClean="0"/>
          </a:p>
          <a:p>
            <a:r>
              <a:rPr lang="en-US" baseline="0" dirty="0" smtClean="0"/>
              <a:t>The method </a:t>
            </a:r>
            <a:r>
              <a:rPr lang="en-US" baseline="0" dirty="0" err="1" smtClean="0"/>
              <a:t>proprosed</a:t>
            </a:r>
            <a:r>
              <a:rPr lang="en-US" baseline="0" dirty="0" smtClean="0"/>
              <a:t> by </a:t>
            </a:r>
            <a:r>
              <a:rPr lang="en-US" baseline="0" dirty="0" err="1" smtClean="0"/>
              <a:t>hedley</a:t>
            </a:r>
            <a:r>
              <a:rPr lang="en-US" baseline="0" dirty="0" smtClean="0"/>
              <a:t> in 2004 is used. </a:t>
            </a:r>
          </a:p>
          <a:p>
            <a:endParaRPr lang="en-US" baseline="0" dirty="0" smtClean="0"/>
          </a:p>
          <a:p>
            <a:r>
              <a:rPr lang="en-US" baseline="0" dirty="0" smtClean="0"/>
              <a:t>It consist in extracting a sample of area showing an evident range of variation of glint but with homogeneous underwater brightness.</a:t>
            </a:r>
          </a:p>
          <a:p>
            <a:r>
              <a:rPr lang="en-US" baseline="0" dirty="0" smtClean="0"/>
              <a:t>It is why we are extracting it above deep area. </a:t>
            </a:r>
          </a:p>
          <a:p>
            <a:endParaRPr lang="en-US" baseline="0" dirty="0" smtClean="0"/>
          </a:p>
          <a:p>
            <a:r>
              <a:rPr lang="en-US" baseline="0" dirty="0" smtClean="0"/>
              <a:t>From this sample we are using the near infrared band. Indeed it has a </a:t>
            </a:r>
            <a:r>
              <a:rPr lang="en-US" baseline="0" dirty="0" err="1" smtClean="0"/>
              <a:t>realy</a:t>
            </a:r>
            <a:r>
              <a:rPr lang="en-US" baseline="0" dirty="0" smtClean="0"/>
              <a:t> low penetration ability in water so its variation is directly linked to the glint. A relation is then established bet </a:t>
            </a:r>
            <a:r>
              <a:rPr lang="en-US" baseline="0" dirty="0" err="1" smtClean="0"/>
              <a:t>nir</a:t>
            </a:r>
            <a:r>
              <a:rPr lang="en-US" baseline="0" dirty="0" smtClean="0"/>
              <a:t> and band to correct.  The value of the pixel that we want to correct is simply reduced by the product of the the regression slope and the difference between its NIR value and the observed minimum NIR value in the sample.</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36</a:t>
            </a:fld>
            <a:endParaRPr lang="fr-FR" dirty="0"/>
          </a:p>
        </p:txBody>
      </p:sp>
    </p:spTree>
    <p:extLst>
      <p:ext uri="{BB962C8B-B14F-4D97-AF65-F5344CB8AC3E}">
        <p14:creationId xmlns:p14="http://schemas.microsoft.com/office/powerpoint/2010/main" val="481185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Commonly used in image classification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37</a:t>
            </a:fld>
            <a:endParaRPr lang="fr-FR" dirty="0"/>
          </a:p>
        </p:txBody>
      </p:sp>
    </p:spTree>
    <p:extLst>
      <p:ext uri="{BB962C8B-B14F-4D97-AF65-F5344CB8AC3E}">
        <p14:creationId xmlns:p14="http://schemas.microsoft.com/office/powerpoint/2010/main" val="857883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second type of descriptor is DII.</a:t>
            </a:r>
            <a:r>
              <a:rPr lang="en-US" baseline="0" dirty="0" smtClean="0"/>
              <a:t> It is based on the </a:t>
            </a:r>
            <a:r>
              <a:rPr lang="en-US" baseline="0" dirty="0" err="1" smtClean="0"/>
              <a:t>comparision</a:t>
            </a:r>
            <a:r>
              <a:rPr lang="en-US" baseline="0" dirty="0" smtClean="0"/>
              <a:t> of log radiance of two band.</a:t>
            </a:r>
          </a:p>
          <a:p>
            <a:endParaRPr lang="en-US" baseline="0" dirty="0" smtClean="0"/>
          </a:p>
          <a:p>
            <a:r>
              <a:rPr lang="en-US" baseline="0" dirty="0" smtClean="0"/>
              <a:t>The log radiance are </a:t>
            </a:r>
            <a:r>
              <a:rPr lang="en-US" baseline="0" dirty="0" err="1" smtClean="0"/>
              <a:t>substracted</a:t>
            </a:r>
            <a:r>
              <a:rPr lang="en-US" baseline="0" dirty="0" smtClean="0"/>
              <a:t> from volume scattering. </a:t>
            </a:r>
          </a:p>
          <a:p>
            <a:r>
              <a:rPr lang="en-US" baseline="0" dirty="0" smtClean="0"/>
              <a:t>In homogeneous water optical properties it is possible to observe a specific setting of the pixel along lines representing bottom reflectance.</a:t>
            </a:r>
          </a:p>
          <a:p>
            <a:r>
              <a:rPr lang="en-US" baseline="0" dirty="0" smtClean="0"/>
              <a:t>Which has the same </a:t>
            </a:r>
            <a:r>
              <a:rPr lang="en-US" baseline="0" dirty="0" err="1" smtClean="0"/>
              <a:t>oriantation</a:t>
            </a:r>
            <a:r>
              <a:rPr lang="en-US" baseline="0" dirty="0" smtClean="0"/>
              <a:t> whose slope depend on water </a:t>
            </a:r>
            <a:r>
              <a:rPr lang="en-US" baseline="0" dirty="0" err="1" smtClean="0"/>
              <a:t>opti</a:t>
            </a:r>
            <a:r>
              <a:rPr lang="en-US" baseline="0" dirty="0" smtClean="0"/>
              <a:t> properties.</a:t>
            </a:r>
          </a:p>
          <a:p>
            <a:r>
              <a:rPr lang="en-US" baseline="0" dirty="0" smtClean="0"/>
              <a:t>Method consist in extracting a sample of the image with homogenous bottom in order to find this slope. It is acting as a rotation in the space form by the log radiance of the two bands. Once the slope is defined </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39</a:t>
            </a:fld>
            <a:endParaRPr lang="fr-FR" dirty="0"/>
          </a:p>
        </p:txBody>
      </p:sp>
    </p:spTree>
    <p:extLst>
      <p:ext uri="{BB962C8B-B14F-4D97-AF65-F5344CB8AC3E}">
        <p14:creationId xmlns:p14="http://schemas.microsoft.com/office/powerpoint/2010/main" val="138827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40</a:t>
            </a:fld>
            <a:endParaRPr lang="fr-FR" dirty="0"/>
          </a:p>
        </p:txBody>
      </p:sp>
    </p:spTree>
    <p:extLst>
      <p:ext uri="{BB962C8B-B14F-4D97-AF65-F5344CB8AC3E}">
        <p14:creationId xmlns:p14="http://schemas.microsoft.com/office/powerpoint/2010/main" val="96174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Rapidly</a:t>
            </a:r>
            <a:r>
              <a:rPr lang="en-US" baseline="0" dirty="0" smtClean="0"/>
              <a:t> I would like to describe some basic physic principle :</a:t>
            </a:r>
          </a:p>
          <a:p>
            <a:endParaRPr lang="en-US" baseline="0" dirty="0" smtClean="0"/>
          </a:p>
          <a:p>
            <a:r>
              <a:rPr lang="en-US" baseline="0" dirty="0" smtClean="0"/>
              <a:t>Radiance first a all is the recorded signal from satellite </a:t>
            </a:r>
            <a:r>
              <a:rPr lang="en-US" baseline="0" dirty="0" err="1" smtClean="0"/>
              <a:t>sesor</a:t>
            </a:r>
            <a:r>
              <a:rPr lang="en-US" baseline="0" dirty="0" smtClean="0"/>
              <a:t>. It is a measure of the electromagnetic radiation emitted or reflected by surfaces but it is not reflectance.</a:t>
            </a:r>
          </a:p>
          <a:p>
            <a:endParaRPr lang="en-US" baseline="0" dirty="0" smtClean="0"/>
          </a:p>
          <a:p>
            <a:r>
              <a:rPr lang="en-US" baseline="0" dirty="0" smtClean="0"/>
              <a:t>Reflection: I want you to know that there is two type of reflection: diffuse ref </a:t>
            </a:r>
            <a:r>
              <a:rPr lang="en-US" baseline="0" dirty="0" err="1" smtClean="0"/>
              <a:t>wich</a:t>
            </a:r>
            <a:r>
              <a:rPr lang="en-US" baseline="0" dirty="0" smtClean="0"/>
              <a:t> produce equal ref in every direction and spec ref which produce </a:t>
            </a:r>
            <a:r>
              <a:rPr lang="en-US" baseline="0" dirty="0" err="1" smtClean="0"/>
              <a:t>rel</a:t>
            </a:r>
            <a:r>
              <a:rPr lang="en-US" baseline="0" dirty="0" smtClean="0"/>
              <a:t> in a specific direction. Above water, ref is mixture of both with </a:t>
            </a:r>
            <a:r>
              <a:rPr lang="en-US" baseline="0" dirty="0" err="1" smtClean="0"/>
              <a:t>spectular</a:t>
            </a:r>
            <a:r>
              <a:rPr lang="en-US" baseline="0" dirty="0" smtClean="0"/>
              <a:t> reflection which is responsible for the glint</a:t>
            </a:r>
          </a:p>
          <a:p>
            <a:endParaRPr lang="en-US" baseline="0" dirty="0" smtClean="0"/>
          </a:p>
          <a:p>
            <a:r>
              <a:rPr lang="en-US" baseline="0" dirty="0" smtClean="0"/>
              <a:t>Attenuation in water surrounding which is composed of </a:t>
            </a:r>
            <a:r>
              <a:rPr lang="en-US" baseline="0" dirty="0" err="1" smtClean="0"/>
              <a:t>absorbation</a:t>
            </a:r>
            <a:r>
              <a:rPr lang="en-US" baseline="0" dirty="0" smtClean="0"/>
              <a:t> , a </a:t>
            </a:r>
            <a:r>
              <a:rPr lang="en-US" baseline="0" dirty="0" err="1" smtClean="0"/>
              <a:t>molecure</a:t>
            </a:r>
            <a:r>
              <a:rPr lang="en-US" baseline="0" dirty="0" smtClean="0"/>
              <a:t> processes and scattering a change in the radiation direction. Attenuation is strongly dependent on the wavelength and on the water optical properties</a:t>
            </a:r>
          </a:p>
          <a:p>
            <a:endParaRPr lang="en-US" baseline="0" dirty="0" smtClean="0"/>
          </a:p>
          <a:p>
            <a:r>
              <a:rPr lang="en-US" baseline="0" dirty="0" smtClean="0"/>
              <a:t>As a resume 3 main factors of </a:t>
            </a:r>
            <a:r>
              <a:rPr lang="en-US" baseline="0" dirty="0" err="1" smtClean="0"/>
              <a:t>variaiton</a:t>
            </a:r>
            <a:r>
              <a:rPr lang="en-US" baseline="0" dirty="0" smtClean="0"/>
              <a:t> of the </a:t>
            </a:r>
            <a:r>
              <a:rPr lang="en-US" baseline="0" dirty="0" err="1" smtClean="0"/>
              <a:t>recoreded</a:t>
            </a:r>
            <a:r>
              <a:rPr lang="en-US" baseline="0" dirty="0" smtClean="0"/>
              <a:t> signal : </a:t>
            </a:r>
            <a:r>
              <a:rPr lang="en-US" baseline="0" dirty="0" err="1" smtClean="0"/>
              <a:t>deepth</a:t>
            </a:r>
            <a:r>
              <a:rPr lang="en-US" baseline="0" dirty="0" smtClean="0"/>
              <a:t> as it make vary the amount of </a:t>
            </a:r>
            <a:r>
              <a:rPr lang="en-US" baseline="0" dirty="0" err="1" smtClean="0"/>
              <a:t>att</a:t>
            </a:r>
            <a:r>
              <a:rPr lang="en-US" baseline="0" dirty="0" smtClean="0"/>
              <a:t> along the pathway, bottom type as it as its own reflectance, and </a:t>
            </a:r>
            <a:r>
              <a:rPr lang="en-US" baseline="0" dirty="0" err="1" smtClean="0"/>
              <a:t>wateer</a:t>
            </a:r>
            <a:r>
              <a:rPr lang="en-US" baseline="0" dirty="0" smtClean="0"/>
              <a:t> optical </a:t>
            </a:r>
            <a:r>
              <a:rPr lang="en-US" baseline="0" dirty="0" err="1" smtClean="0"/>
              <a:t>propertie</a:t>
            </a:r>
            <a:r>
              <a:rPr lang="en-US" baseline="0" dirty="0" smtClean="0"/>
              <a:t> which make change the </a:t>
            </a:r>
            <a:r>
              <a:rPr lang="en-US" baseline="0" dirty="0" err="1" smtClean="0"/>
              <a:t>coef</a:t>
            </a:r>
            <a:r>
              <a:rPr lang="en-US" baseline="0" dirty="0" smtClean="0"/>
              <a:t> of attenuation. </a:t>
            </a:r>
          </a:p>
          <a:p>
            <a:endParaRPr lang="en-US" baseline="0" dirty="0" smtClean="0"/>
          </a:p>
          <a:p>
            <a:r>
              <a:rPr lang="en-US" baseline="0" dirty="0" err="1" smtClean="0"/>
              <a:t>Sensored</a:t>
            </a:r>
            <a:r>
              <a:rPr lang="en-US" baseline="0" dirty="0" smtClean="0"/>
              <a:t> radiance is composed of a radiance component reflected by the bottom and attenuated along the pathway but also on the volume scattering component which is radiance scattered multiple time and never reaching the </a:t>
            </a:r>
            <a:r>
              <a:rPr lang="en-US" baseline="0" dirty="0" err="1" smtClean="0"/>
              <a:t>botto</a:t>
            </a:r>
            <a:r>
              <a:rPr lang="en-US" baseline="0" dirty="0" smtClean="0"/>
              <a:t>. It is what we observed above deep water.</a:t>
            </a:r>
          </a:p>
          <a:p>
            <a:endParaRPr lang="en-US" baseline="0" dirty="0" smtClean="0"/>
          </a:p>
          <a:p>
            <a:r>
              <a:rPr lang="en-US" baseline="0" dirty="0" smtClean="0"/>
              <a:t>We can also add the glint.</a:t>
            </a:r>
          </a:p>
          <a:p>
            <a:endParaRPr lang="en-US" baseline="0" dirty="0" smtClean="0"/>
          </a:p>
          <a:p>
            <a:endParaRPr lang="en-US" baseline="0" dirty="0" smtClean="0"/>
          </a:p>
          <a:p>
            <a:r>
              <a:rPr lang="en-US" baseline="0" dirty="0" smtClean="0"/>
              <a:t>2 minutes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41</a:t>
            </a:fld>
            <a:endParaRPr lang="fr-FR" dirty="0"/>
          </a:p>
        </p:txBody>
      </p:sp>
    </p:spTree>
    <p:extLst>
      <p:ext uri="{BB962C8B-B14F-4D97-AF65-F5344CB8AC3E}">
        <p14:creationId xmlns:p14="http://schemas.microsoft.com/office/powerpoint/2010/main" val="524898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Why</a:t>
            </a:r>
            <a:r>
              <a:rPr lang="en-US" sz="1200" kern="0" baseline="0" dirty="0" smtClean="0">
                <a:solidFill>
                  <a:srgbClr val="000000"/>
                </a:solidFill>
                <a:latin typeface="Arial" charset="0"/>
                <a:ea typeface="Arial" charset="0"/>
                <a:cs typeface="Arial" charset="0"/>
              </a:rPr>
              <a:t>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It is a very important variable. For </a:t>
            </a:r>
            <a:r>
              <a:rPr lang="en-US" sz="1200" kern="0" baseline="0" dirty="0" err="1" smtClean="0">
                <a:solidFill>
                  <a:srgbClr val="000000"/>
                </a:solidFill>
                <a:latin typeface="Arial" charset="0"/>
                <a:ea typeface="Arial" charset="0"/>
                <a:cs typeface="Arial" charset="0"/>
              </a:rPr>
              <a:t>hyd</a:t>
            </a:r>
            <a:r>
              <a:rPr lang="en-US" sz="1200" kern="0" baseline="0" dirty="0" smtClean="0">
                <a:solidFill>
                  <a:srgbClr val="000000"/>
                </a:solidFill>
                <a:latin typeface="Arial" charset="0"/>
                <a:ea typeface="Arial" charset="0"/>
                <a:cs typeface="Arial" charset="0"/>
              </a:rPr>
              <a:t> d model it is taking part of the </a:t>
            </a:r>
            <a:r>
              <a:rPr lang="en-US" sz="1200" kern="0" baseline="0" dirty="0" err="1" smtClean="0">
                <a:solidFill>
                  <a:srgbClr val="000000"/>
                </a:solidFill>
                <a:latin typeface="Arial" charset="0"/>
                <a:ea typeface="Arial" charset="0"/>
                <a:cs typeface="Arial" charset="0"/>
              </a:rPr>
              <a:t>boudarie</a:t>
            </a:r>
            <a:r>
              <a:rPr lang="en-US" sz="1200" kern="0" baseline="0" dirty="0" smtClean="0">
                <a:solidFill>
                  <a:srgbClr val="000000"/>
                </a:solidFill>
                <a:latin typeface="Arial" charset="0"/>
                <a:ea typeface="Arial" charset="0"/>
                <a:cs typeface="Arial" charset="0"/>
              </a:rPr>
              <a:t> condition. For coral ecosystem also, it allow to estimate the </a:t>
            </a:r>
            <a:r>
              <a:rPr lang="en-US" sz="1200" kern="0" baseline="0" dirty="0" err="1" smtClean="0">
                <a:solidFill>
                  <a:srgbClr val="000000"/>
                </a:solidFill>
                <a:latin typeface="Arial" charset="0"/>
                <a:ea typeface="Arial" charset="0"/>
                <a:cs typeface="Arial" charset="0"/>
              </a:rPr>
              <a:t>vulnarability</a:t>
            </a:r>
            <a:r>
              <a:rPr lang="en-US" sz="1200" kern="0" baseline="0" dirty="0" smtClean="0">
                <a:solidFill>
                  <a:srgbClr val="000000"/>
                </a:solidFill>
                <a:latin typeface="Arial" charset="0"/>
                <a:ea typeface="Arial" charset="0"/>
                <a:cs typeface="Arial" charset="0"/>
              </a:rPr>
              <a:t> to storm event and global warming. Here in new it is very interesting as there is several pristine coral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However SDB remain less accurate than traditional measurement which are made by echo-sounder and has a maximum </a:t>
            </a:r>
            <a:r>
              <a:rPr lang="en-US" sz="1200" kern="0" baseline="0" dirty="0" err="1" smtClean="0">
                <a:solidFill>
                  <a:srgbClr val="000000"/>
                </a:solidFill>
                <a:latin typeface="Arial" charset="0"/>
                <a:ea typeface="Arial" charset="0"/>
                <a:cs typeface="Arial" charset="0"/>
              </a:rPr>
              <a:t>deppth</a:t>
            </a:r>
            <a:r>
              <a:rPr lang="en-US" sz="1200" kern="0" baseline="0" dirty="0" smtClean="0">
                <a:solidFill>
                  <a:srgbClr val="000000"/>
                </a:solidFill>
                <a:latin typeface="Arial" charset="0"/>
                <a:ea typeface="Arial" charset="0"/>
                <a:cs typeface="Arial" charset="0"/>
              </a:rPr>
              <a:t> of 25 30 meter in optimal clear water condition. </a:t>
            </a:r>
            <a:r>
              <a:rPr lang="en-US" sz="1200" kern="0" baseline="0" dirty="0" err="1" smtClean="0">
                <a:solidFill>
                  <a:srgbClr val="000000"/>
                </a:solidFill>
                <a:latin typeface="Arial" charset="0"/>
                <a:ea typeface="Arial" charset="0"/>
                <a:cs typeface="Arial" charset="0"/>
              </a:rPr>
              <a:t>Howerver</a:t>
            </a:r>
            <a:r>
              <a:rPr lang="en-US" sz="1200" kern="0" baseline="0" dirty="0" smtClean="0">
                <a:solidFill>
                  <a:srgbClr val="000000"/>
                </a:solidFill>
                <a:latin typeface="Arial" charset="0"/>
                <a:ea typeface="Arial" charset="0"/>
                <a:cs typeface="Arial" charset="0"/>
              </a:rPr>
              <a:t> it offer large scale depth water retrieval at high resolution at a lower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baseline="0" dirty="0" smtClean="0">
                <a:solidFill>
                  <a:srgbClr val="000000"/>
                </a:solidFill>
                <a:latin typeface="Arial" charset="0"/>
                <a:ea typeface="Arial" charset="0"/>
                <a:cs typeface="Arial" charset="0"/>
              </a:rPr>
              <a:t>45 </a:t>
            </a:r>
            <a:r>
              <a:rPr lang="en-US" sz="1200" kern="0" baseline="0" dirty="0" err="1" smtClean="0">
                <a:solidFill>
                  <a:srgbClr val="000000"/>
                </a:solidFill>
                <a:latin typeface="Arial" charset="0"/>
                <a:ea typeface="Arial" charset="0"/>
                <a:cs typeface="Arial" charset="0"/>
              </a:rPr>
              <a:t>seconde</a:t>
            </a: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baseline="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Firt</a:t>
            </a:r>
            <a:r>
              <a:rPr lang="en-US" sz="1200" kern="0" dirty="0" smtClean="0">
                <a:solidFill>
                  <a:srgbClr val="000000"/>
                </a:solidFill>
                <a:latin typeface="Arial" charset="0"/>
                <a:ea typeface="Arial" charset="0"/>
                <a:cs typeface="Arial" charset="0"/>
              </a:rPr>
              <a:t> of all why bathymetry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charset="0"/>
                <a:ea typeface="Arial" charset="0"/>
                <a:cs typeface="Arial" charset="0"/>
              </a:rPr>
              <a:t>Knowing Bath -&gt; primary</a:t>
            </a:r>
            <a:r>
              <a:rPr lang="en-US" sz="1200" kern="0" baseline="0" dirty="0" smtClean="0">
                <a:solidFill>
                  <a:srgbClr val="000000"/>
                </a:solidFill>
                <a:latin typeface="Arial" charset="0"/>
                <a:ea typeface="Arial" charset="0"/>
                <a:cs typeface="Arial" charset="0"/>
              </a:rPr>
              <a:t> necessity. It represent a part of </a:t>
            </a:r>
            <a:r>
              <a:rPr lang="en-US" sz="1200" kern="0" baseline="0" dirty="0" err="1" smtClean="0">
                <a:solidFill>
                  <a:srgbClr val="000000"/>
                </a:solidFill>
                <a:latin typeface="Arial" charset="0"/>
                <a:ea typeface="Arial" charset="0"/>
                <a:cs typeface="Arial" charset="0"/>
              </a:rPr>
              <a:t>boundarie</a:t>
            </a:r>
            <a:r>
              <a:rPr lang="en-US" sz="1200" kern="0" baseline="0" dirty="0" smtClean="0">
                <a:solidFill>
                  <a:srgbClr val="000000"/>
                </a:solidFill>
                <a:latin typeface="Arial" charset="0"/>
                <a:ea typeface="Arial" charset="0"/>
                <a:cs typeface="Arial" charset="0"/>
              </a:rPr>
              <a:t> condition for </a:t>
            </a:r>
            <a:r>
              <a:rPr lang="en-US" sz="1200" kern="0" baseline="0" dirty="0" err="1" smtClean="0">
                <a:solidFill>
                  <a:srgbClr val="000000"/>
                </a:solidFill>
                <a:latin typeface="Arial" charset="0"/>
                <a:ea typeface="Arial" charset="0"/>
                <a:cs typeface="Arial" charset="0"/>
              </a:rPr>
              <a:t>hydrodinamic</a:t>
            </a:r>
            <a:r>
              <a:rPr lang="en-US" sz="1200" kern="0" baseline="0" dirty="0" smtClean="0">
                <a:solidFill>
                  <a:srgbClr val="000000"/>
                </a:solidFill>
                <a:latin typeface="Arial" charset="0"/>
                <a:ea typeface="Arial" charset="0"/>
                <a:cs typeface="Arial" charset="0"/>
              </a:rPr>
              <a:t> model. This is why we need the bathy grid with the highest resolution possible. In addition in coral </a:t>
            </a:r>
            <a:r>
              <a:rPr lang="en-US" sz="1200" kern="0" baseline="0" dirty="0" err="1" smtClean="0">
                <a:solidFill>
                  <a:srgbClr val="000000"/>
                </a:solidFill>
                <a:latin typeface="Arial" charset="0"/>
                <a:ea typeface="Arial" charset="0"/>
                <a:cs typeface="Arial" charset="0"/>
              </a:rPr>
              <a:t>ecos</a:t>
            </a:r>
            <a:r>
              <a:rPr lang="en-US" sz="1200" kern="0" baseline="0" dirty="0" smtClean="0">
                <a:solidFill>
                  <a:srgbClr val="000000"/>
                </a:solidFill>
                <a:latin typeface="Arial" charset="0"/>
                <a:ea typeface="Arial" charset="0"/>
                <a:cs typeface="Arial" charset="0"/>
              </a:rPr>
              <a:t>, it is a very </a:t>
            </a:r>
            <a:r>
              <a:rPr lang="en-US" sz="1200" kern="0" baseline="0" dirty="0" err="1" smtClean="0">
                <a:solidFill>
                  <a:srgbClr val="000000"/>
                </a:solidFill>
                <a:latin typeface="Arial" charset="0"/>
                <a:ea typeface="Arial" charset="0"/>
                <a:cs typeface="Arial" charset="0"/>
              </a:rPr>
              <a:t>impo</a:t>
            </a:r>
            <a:r>
              <a:rPr lang="en-US" sz="1200" kern="0" baseline="0" dirty="0" smtClean="0">
                <a:solidFill>
                  <a:srgbClr val="000000"/>
                </a:solidFill>
                <a:latin typeface="Arial" charset="0"/>
                <a:ea typeface="Arial" charset="0"/>
                <a:cs typeface="Arial" charset="0"/>
              </a:rPr>
              <a:t> variable. Allows to </a:t>
            </a:r>
            <a:r>
              <a:rPr lang="en-US" sz="1200" kern="0" baseline="0" dirty="0" err="1" smtClean="0">
                <a:solidFill>
                  <a:srgbClr val="000000"/>
                </a:solidFill>
                <a:latin typeface="Arial" charset="0"/>
                <a:ea typeface="Arial" charset="0"/>
                <a:cs typeface="Arial" charset="0"/>
              </a:rPr>
              <a:t>estim</a:t>
            </a:r>
            <a:r>
              <a:rPr lang="en-US" sz="1200" kern="0" baseline="0" dirty="0" smtClean="0">
                <a:solidFill>
                  <a:srgbClr val="000000"/>
                </a:solidFill>
                <a:latin typeface="Arial" charset="0"/>
                <a:ea typeface="Arial" charset="0"/>
                <a:cs typeface="Arial" charset="0"/>
              </a:rPr>
              <a:t> </a:t>
            </a:r>
            <a:r>
              <a:rPr lang="en-US" sz="1200" kern="0" baseline="0" dirty="0" err="1" smtClean="0">
                <a:solidFill>
                  <a:srgbClr val="000000"/>
                </a:solidFill>
                <a:latin typeface="Arial" charset="0"/>
                <a:ea typeface="Arial" charset="0"/>
                <a:cs typeface="Arial" charset="0"/>
              </a:rPr>
              <a:t>vulnerab</a:t>
            </a:r>
            <a:r>
              <a:rPr lang="en-US" sz="1200" kern="0" baseline="0" dirty="0" smtClean="0">
                <a:solidFill>
                  <a:srgbClr val="000000"/>
                </a:solidFill>
                <a:latin typeface="Arial" charset="0"/>
                <a:ea typeface="Arial" charset="0"/>
                <a:cs typeface="Arial" charset="0"/>
              </a:rPr>
              <a:t> to storm event and to global warming. Lastly, Lagoon of New Caledonia contain gap in pristine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rgbClr val="000000"/>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smtClean="0">
                <a:solidFill>
                  <a:srgbClr val="000000"/>
                </a:solidFill>
                <a:latin typeface="Arial" charset="0"/>
                <a:ea typeface="Arial" charset="0"/>
                <a:cs typeface="Arial" charset="0"/>
              </a:rPr>
              <a:t>Traditionnal</a:t>
            </a:r>
            <a:r>
              <a:rPr lang="en-US" sz="1200" kern="0" dirty="0" smtClean="0">
                <a:solidFill>
                  <a:srgbClr val="000000"/>
                </a:solidFill>
                <a:latin typeface="Arial" charset="0"/>
                <a:ea typeface="Arial" charset="0"/>
                <a:cs typeface="Arial" charset="0"/>
              </a:rPr>
              <a:t>, bathymetric measurements are made by echo-sounder, a type of sonar, either mono or multi-beam, measuring water depth from sea surface. </a:t>
            </a:r>
          </a:p>
          <a:p>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3</a:t>
            </a:fld>
            <a:endParaRPr lang="fr-FR" dirty="0"/>
          </a:p>
        </p:txBody>
      </p:sp>
    </p:spTree>
    <p:extLst>
      <p:ext uri="{BB962C8B-B14F-4D97-AF65-F5344CB8AC3E}">
        <p14:creationId xmlns:p14="http://schemas.microsoft.com/office/powerpoint/2010/main" val="117271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a:p>
            <a:endParaRPr lang="en-US" dirty="0" smtClean="0"/>
          </a:p>
          <a:p>
            <a:r>
              <a:rPr lang="en-US" dirty="0" smtClean="0"/>
              <a:t>Recorded</a:t>
            </a:r>
            <a:r>
              <a:rPr lang="en-US" baseline="0" dirty="0" smtClean="0"/>
              <a:t> signal by </a:t>
            </a:r>
            <a:r>
              <a:rPr lang="en-US" baseline="0" dirty="0" err="1" smtClean="0"/>
              <a:t>satelite</a:t>
            </a:r>
            <a:r>
              <a:rPr lang="en-US" baseline="0" dirty="0" smtClean="0"/>
              <a:t> is called the radiance. Not only dependent on the observed surface different,  from reflectance</a:t>
            </a:r>
          </a:p>
          <a:p>
            <a:endParaRPr lang="en-US" baseline="0" dirty="0" smtClean="0"/>
          </a:p>
          <a:p>
            <a:r>
              <a:rPr lang="en-US" baseline="0" dirty="0" smtClean="0"/>
              <a:t>Reflection : is made of two different king of process.</a:t>
            </a:r>
          </a:p>
          <a:p>
            <a:endParaRPr lang="en-US" baseline="0" dirty="0" smtClean="0"/>
          </a:p>
          <a:p>
            <a:r>
              <a:rPr lang="en-US" baseline="0" dirty="0" smtClean="0"/>
              <a:t>Attenuation </a:t>
            </a:r>
            <a:r>
              <a:rPr lang="en-US" baseline="0" dirty="0" err="1" smtClean="0"/>
              <a:t>occuring</a:t>
            </a:r>
            <a:r>
              <a:rPr lang="en-US" baseline="0" dirty="0" smtClean="0"/>
              <a:t> in water surrounding produced two primary components. Absorption, molecular process energy of radiation is absorbed by the mater. Scattering which is a change in direction of radiation. It strongly dependent on the wavelength of radiation. </a:t>
            </a:r>
            <a:r>
              <a:rPr lang="en-US" baseline="0" dirty="0" err="1" smtClean="0"/>
              <a:t>Charactherized</a:t>
            </a:r>
            <a:r>
              <a:rPr lang="en-US" baseline="0" dirty="0" smtClean="0"/>
              <a:t> by a </a:t>
            </a:r>
            <a:r>
              <a:rPr lang="en-US" baseline="0" dirty="0" err="1" smtClean="0"/>
              <a:t>attenutation</a:t>
            </a:r>
            <a:r>
              <a:rPr lang="en-US" baseline="0" dirty="0" smtClean="0"/>
              <a:t> coefficient dependent on the water optical properties</a:t>
            </a:r>
          </a:p>
          <a:p>
            <a:endParaRPr lang="en-US" baseline="0" dirty="0" smtClean="0"/>
          </a:p>
          <a:p>
            <a:r>
              <a:rPr lang="en-US" baseline="0" dirty="0" smtClean="0"/>
              <a:t>Why am I telling you that : 3 main factor of variation of the recorded signal </a:t>
            </a:r>
            <a:r>
              <a:rPr lang="en-US" baseline="0" dirty="0" err="1" smtClean="0"/>
              <a:t>occuring</a:t>
            </a:r>
            <a:r>
              <a:rPr lang="en-US" baseline="0" dirty="0" smtClean="0"/>
              <a:t> in water surrounding. Bottom type _&gt; bottom reflectance. The depth, which increase the amount of attenuation along the pathway, water compound change the water attenuation coefficient</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4</a:t>
            </a:fld>
            <a:endParaRPr lang="fr-FR" dirty="0"/>
          </a:p>
        </p:txBody>
      </p:sp>
    </p:spTree>
    <p:extLst>
      <p:ext uri="{BB962C8B-B14F-4D97-AF65-F5344CB8AC3E}">
        <p14:creationId xmlns:p14="http://schemas.microsoft.com/office/powerpoint/2010/main" val="68439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Let s now highlight</a:t>
            </a:r>
            <a:r>
              <a:rPr lang="en-US" baseline="0" dirty="0" smtClean="0"/>
              <a:t> the aim of this thesis.</a:t>
            </a:r>
          </a:p>
          <a:p>
            <a:endParaRPr lang="en-US" baseline="0" dirty="0" smtClean="0"/>
          </a:p>
          <a:p>
            <a:r>
              <a:rPr lang="en-US" baseline="0" dirty="0" smtClean="0"/>
              <a:t>Primary aims at evaluating empirical methods of bath retrieval.</a:t>
            </a:r>
          </a:p>
          <a:p>
            <a:endParaRPr lang="en-US" baseline="0" dirty="0" smtClean="0"/>
          </a:p>
          <a:p>
            <a:r>
              <a:rPr lang="en-US" baseline="0" dirty="0" smtClean="0"/>
              <a:t>This work is applied using data from a specific passive sensor Sentinel2 which has been chosen. It is then a direct application of </a:t>
            </a:r>
            <a:r>
              <a:rPr lang="en-US" baseline="0" dirty="0" err="1" smtClean="0"/>
              <a:t>empircal</a:t>
            </a:r>
            <a:r>
              <a:rPr lang="en-US" baseline="0" dirty="0" smtClean="0"/>
              <a:t> </a:t>
            </a:r>
            <a:r>
              <a:rPr lang="en-US" baseline="0" dirty="0" err="1" smtClean="0"/>
              <a:t>metods</a:t>
            </a:r>
            <a:r>
              <a:rPr lang="en-US" baseline="0" dirty="0" smtClean="0"/>
              <a:t> to this sensor. The issues and the applied procedure will be </a:t>
            </a:r>
            <a:r>
              <a:rPr lang="en-US" baseline="0" dirty="0" err="1" smtClean="0"/>
              <a:t>disscussed</a:t>
            </a:r>
            <a:r>
              <a:rPr lang="en-US" baseline="0" dirty="0" smtClean="0"/>
              <a:t>. </a:t>
            </a:r>
          </a:p>
          <a:p>
            <a:endParaRPr lang="en-US" baseline="0" dirty="0" smtClean="0"/>
          </a:p>
          <a:p>
            <a:r>
              <a:rPr lang="en-US" baseline="0" dirty="0" smtClean="0"/>
              <a:t>Scale of depth retrieval.</a:t>
            </a:r>
          </a:p>
          <a:p>
            <a:r>
              <a:rPr lang="en-US" baseline="0" dirty="0" smtClean="0"/>
              <a:t>Range of optimal depth w can be predicted </a:t>
            </a:r>
          </a:p>
          <a:p>
            <a:endParaRPr lang="en-US" baseline="0" dirty="0" smtClean="0"/>
          </a:p>
          <a:p>
            <a:r>
              <a:rPr lang="en-US" baseline="0" dirty="0" smtClean="0"/>
              <a:t>Lastly, an approach based on an initial classification is proposed. As seen the </a:t>
            </a:r>
            <a:r>
              <a:rPr lang="en-US" baseline="0" dirty="0" err="1" smtClean="0"/>
              <a:t>sens</a:t>
            </a:r>
            <a:r>
              <a:rPr lang="en-US" baseline="0" dirty="0" smtClean="0"/>
              <a:t> sig is </a:t>
            </a:r>
            <a:r>
              <a:rPr lang="en-US" baseline="0" dirty="0" err="1" smtClean="0"/>
              <a:t>dependend</a:t>
            </a:r>
            <a:r>
              <a:rPr lang="en-US" baseline="0" dirty="0" smtClean="0"/>
              <a:t> on bottom </a:t>
            </a:r>
            <a:r>
              <a:rPr lang="en-US" baseline="0" dirty="0" err="1" smtClean="0"/>
              <a:t>reflec</a:t>
            </a:r>
            <a:r>
              <a:rPr lang="en-US" baseline="0" dirty="0" smtClean="0"/>
              <a:t>, depth and water optical pro. This approach aims a t isolate the variation of the signal </a:t>
            </a:r>
            <a:r>
              <a:rPr lang="en-US" baseline="0" dirty="0" err="1" smtClean="0"/>
              <a:t>drivent</a:t>
            </a:r>
            <a:r>
              <a:rPr lang="en-US" baseline="0" dirty="0" smtClean="0"/>
              <a:t> by depth in </a:t>
            </a:r>
            <a:r>
              <a:rPr lang="en-US" baseline="0" dirty="0" err="1" smtClean="0"/>
              <a:t>subdatasets</a:t>
            </a:r>
            <a:r>
              <a:rPr lang="en-US" baseline="0" dirty="0" smtClean="0"/>
              <a:t> of calibration of models.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5</a:t>
            </a:fld>
            <a:endParaRPr lang="fr-FR" dirty="0"/>
          </a:p>
        </p:txBody>
      </p:sp>
    </p:spTree>
    <p:extLst>
      <p:ext uri="{BB962C8B-B14F-4D97-AF65-F5344CB8AC3E}">
        <p14:creationId xmlns:p14="http://schemas.microsoft.com/office/powerpoint/2010/main" val="116699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7</a:t>
            </a:fld>
            <a:endParaRPr lang="fr-FR" dirty="0"/>
          </a:p>
        </p:txBody>
      </p:sp>
    </p:spTree>
    <p:extLst>
      <p:ext uri="{BB962C8B-B14F-4D97-AF65-F5344CB8AC3E}">
        <p14:creationId xmlns:p14="http://schemas.microsoft.com/office/powerpoint/2010/main" val="80885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8</a:t>
            </a:fld>
            <a:endParaRPr lang="fr-FR" dirty="0"/>
          </a:p>
        </p:txBody>
      </p:sp>
    </p:spTree>
    <p:extLst>
      <p:ext uri="{BB962C8B-B14F-4D97-AF65-F5344CB8AC3E}">
        <p14:creationId xmlns:p14="http://schemas.microsoft.com/office/powerpoint/2010/main" val="129540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Opend</a:t>
            </a:r>
            <a:r>
              <a:rPr lang="en-US" dirty="0" smtClean="0"/>
              <a:t> data-&gt; allows to repeat</a:t>
            </a:r>
            <a:r>
              <a:rPr lang="en-US" baseline="0" dirty="0" smtClean="0"/>
              <a:t> the procedure freely</a:t>
            </a:r>
          </a:p>
          <a:p>
            <a:r>
              <a:rPr lang="en-US" baseline="0" dirty="0" smtClean="0"/>
              <a:t>10 meters : respond to the need of numerical model</a:t>
            </a:r>
          </a:p>
          <a:p>
            <a:r>
              <a:rPr lang="en-US" baseline="0" dirty="0" err="1" smtClean="0"/>
              <a:t>Additionnal</a:t>
            </a:r>
            <a:r>
              <a:rPr lang="en-US" baseline="0" dirty="0" smtClean="0"/>
              <a:t> blue bands -&gt; higher penetration ability</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9</a:t>
            </a:fld>
            <a:endParaRPr lang="fr-FR" dirty="0"/>
          </a:p>
        </p:txBody>
      </p:sp>
    </p:spTree>
    <p:extLst>
      <p:ext uri="{BB962C8B-B14F-4D97-AF65-F5344CB8AC3E}">
        <p14:creationId xmlns:p14="http://schemas.microsoft.com/office/powerpoint/2010/main" val="102509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Here is a </a:t>
            </a:r>
            <a:r>
              <a:rPr lang="en-US" dirty="0" err="1" smtClean="0"/>
              <a:t>descrioption</a:t>
            </a:r>
            <a:r>
              <a:rPr lang="en-US" dirty="0" smtClean="0"/>
              <a:t> of</a:t>
            </a:r>
            <a:r>
              <a:rPr lang="en-US" baseline="0" dirty="0" smtClean="0"/>
              <a:t> the workflow of the </a:t>
            </a:r>
            <a:r>
              <a:rPr lang="en-US" baseline="0" dirty="0" err="1" smtClean="0"/>
              <a:t>motho</a:t>
            </a:r>
            <a:endParaRPr lang="en-US" baseline="0" dirty="0" smtClean="0"/>
          </a:p>
          <a:p>
            <a:endParaRPr lang="en-US" baseline="0" dirty="0" smtClean="0"/>
          </a:p>
          <a:p>
            <a:r>
              <a:rPr lang="en-US" baseline="0" dirty="0" smtClean="0"/>
              <a:t>First of all, 4 bands set at a lower ground resolution have to be </a:t>
            </a:r>
            <a:r>
              <a:rPr lang="en-US" baseline="0" dirty="0" err="1" smtClean="0"/>
              <a:t>downscal</a:t>
            </a:r>
            <a:endParaRPr lang="en-US" baseline="0" dirty="0" smtClean="0"/>
          </a:p>
          <a:p>
            <a:endParaRPr lang="en-US" baseline="0" dirty="0" smtClean="0"/>
          </a:p>
          <a:p>
            <a:r>
              <a:rPr lang="en-US" baseline="0" dirty="0" smtClean="0"/>
              <a:t>Then image is pre-processed individually on each detector footprint. Soil and Clouds are </a:t>
            </a:r>
            <a:r>
              <a:rPr lang="en-US" baseline="0" dirty="0" err="1" smtClean="0"/>
              <a:t>thresholded</a:t>
            </a:r>
            <a:r>
              <a:rPr lang="en-US" baseline="0" dirty="0" smtClean="0"/>
              <a:t> taking advantage of spectral </a:t>
            </a:r>
            <a:r>
              <a:rPr lang="en-US" baseline="0" dirty="0" err="1" smtClean="0"/>
              <a:t>signatur</a:t>
            </a:r>
            <a:r>
              <a:rPr lang="en-US" baseline="0" dirty="0" smtClean="0"/>
              <a:t> of </a:t>
            </a:r>
            <a:r>
              <a:rPr lang="en-US" baseline="0" dirty="0" err="1" smtClean="0"/>
              <a:t>nat</a:t>
            </a:r>
            <a:r>
              <a:rPr lang="en-US" baseline="0" dirty="0" smtClean="0"/>
              <a:t> surfaces.</a:t>
            </a:r>
          </a:p>
          <a:p>
            <a:r>
              <a:rPr lang="en-US" baseline="0" dirty="0" smtClean="0"/>
              <a:t>Glint is removed with a </a:t>
            </a:r>
            <a:r>
              <a:rPr lang="en-US" baseline="0" dirty="0" err="1" smtClean="0"/>
              <a:t>methodo</a:t>
            </a:r>
            <a:r>
              <a:rPr lang="en-US" baseline="0" dirty="0" smtClean="0"/>
              <a:t> described later</a:t>
            </a:r>
          </a:p>
          <a:p>
            <a:endParaRPr lang="en-US" baseline="0" dirty="0" smtClean="0"/>
          </a:p>
          <a:p>
            <a:r>
              <a:rPr lang="en-US" baseline="0" dirty="0" smtClean="0"/>
              <a:t>Descriptor uncorrelated from </a:t>
            </a:r>
            <a:r>
              <a:rPr lang="en-US" baseline="0" dirty="0" err="1" smtClean="0"/>
              <a:t>deph</a:t>
            </a:r>
            <a:r>
              <a:rPr lang="en-US" baseline="0" dirty="0" smtClean="0"/>
              <a:t> have to be computed and suitable number of cluster have to be chosen for the classification</a:t>
            </a:r>
          </a:p>
          <a:p>
            <a:endParaRPr lang="en-US" baseline="0" dirty="0" smtClean="0"/>
          </a:p>
          <a:p>
            <a:r>
              <a:rPr lang="en-US" baseline="0" dirty="0" smtClean="0"/>
              <a:t>After the classification, depth models are calibrated for each classes.</a:t>
            </a:r>
            <a:endParaRPr lang="en-US" dirty="0"/>
          </a:p>
        </p:txBody>
      </p:sp>
      <p:sp>
        <p:nvSpPr>
          <p:cNvPr id="4" name="Espace réservé du numéro de diapositive 3"/>
          <p:cNvSpPr>
            <a:spLocks noGrp="1"/>
          </p:cNvSpPr>
          <p:nvPr>
            <p:ph type="sldNum" sz="quarter" idx="10"/>
          </p:nvPr>
        </p:nvSpPr>
        <p:spPr/>
        <p:txBody>
          <a:bodyPr/>
          <a:lstStyle/>
          <a:p>
            <a:fld id="{52C9C616-16A6-1D4D-83C1-8CF264FAD02D}" type="slidenum">
              <a:rPr lang="fr-FR" smtClean="0"/>
              <a:t>10</a:t>
            </a:fld>
            <a:endParaRPr lang="fr-FR" dirty="0"/>
          </a:p>
        </p:txBody>
      </p:sp>
    </p:spTree>
    <p:extLst>
      <p:ext uri="{BB962C8B-B14F-4D97-AF65-F5344CB8AC3E}">
        <p14:creationId xmlns:p14="http://schemas.microsoft.com/office/powerpoint/2010/main" val="130918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43251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042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30870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5697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784372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9262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270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81473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96951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65985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F8C4D71-3765-0949-8F59-9D32EA2D10A9}" type="datetimeFigureOut">
              <a:rPr lang="fr-FR" smtClean="0"/>
              <a:t>13/02/2018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C41AF1E-F856-E249-81A0-E2D3915F0D81}" type="slidenum">
              <a:rPr lang="fr-FR" smtClean="0"/>
              <a:t>‹#›</a:t>
            </a:fld>
            <a:endParaRPr lang="fr-FR" dirty="0"/>
          </a:p>
        </p:txBody>
      </p:sp>
    </p:spTree>
    <p:extLst>
      <p:ext uri="{BB962C8B-B14F-4D97-AF65-F5344CB8AC3E}">
        <p14:creationId xmlns:p14="http://schemas.microsoft.com/office/powerpoint/2010/main" val="1379620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C4D71-3765-0949-8F59-9D32EA2D10A9}" type="datetimeFigureOut">
              <a:rPr lang="fr-FR" smtClean="0"/>
              <a:t>13/02/2018</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1AF1E-F856-E249-81A0-E2D3915F0D81}" type="slidenum">
              <a:rPr lang="fr-FR" smtClean="0"/>
              <a:t>‹#›</a:t>
            </a:fld>
            <a:endParaRPr lang="fr-FR" dirty="0"/>
          </a:p>
        </p:txBody>
      </p:sp>
    </p:spTree>
    <p:extLst>
      <p:ext uri="{BB962C8B-B14F-4D97-AF65-F5344CB8AC3E}">
        <p14:creationId xmlns:p14="http://schemas.microsoft.com/office/powerpoint/2010/main" val="1000421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1.wdp"/><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jpeg"/><Relationship Id="rId6" Type="http://schemas.microsoft.com/office/2007/relationships/hdphoto" Target="../media/hdphoto2.wdp"/><Relationship Id="rId7" Type="http://schemas.openxmlformats.org/officeDocument/2006/relationships/image" Target="../media/image27.jpeg"/><Relationship Id="rId8" Type="http://schemas.microsoft.com/office/2007/relationships/hdphoto" Target="../media/hdphoto3.wdp"/><Relationship Id="rId9" Type="http://schemas.openxmlformats.org/officeDocument/2006/relationships/image" Target="../media/image28.jpeg"/><Relationship Id="rId10"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4" Type="http://schemas.openxmlformats.org/officeDocument/2006/relationships/image" Target="../media/image5.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190498" y="836712"/>
            <a:ext cx="3481388" cy="3481388"/>
          </a:xfrm>
          <a:prstGeom prst="rect">
            <a:avLst/>
          </a:prstGeom>
        </p:spPr>
      </p:pic>
      <p:sp>
        <p:nvSpPr>
          <p:cNvPr id="3" name="Sous-titre 2"/>
          <p:cNvSpPr>
            <a:spLocks noGrp="1"/>
          </p:cNvSpPr>
          <p:nvPr>
            <p:ph type="subTitle" idx="1"/>
          </p:nvPr>
        </p:nvSpPr>
        <p:spPr>
          <a:xfrm>
            <a:off x="1524000" y="2780928"/>
            <a:ext cx="9144000" cy="3744416"/>
          </a:xfrm>
        </p:spPr>
        <p:txBody>
          <a:bodyPr>
            <a:normAutofit lnSpcReduction="10000"/>
          </a:bodyPr>
          <a:lstStyle/>
          <a:p>
            <a:r>
              <a:rPr lang="fr-FR" sz="2600" b="1" dirty="0" err="1">
                <a:latin typeface="Latin Modern Roman 12" charset="0"/>
                <a:ea typeface="Latin Modern Roman 12" charset="0"/>
                <a:cs typeface="Latin Modern Roman 12" charset="0"/>
              </a:rPr>
              <a:t>Sélim</a:t>
            </a:r>
            <a:r>
              <a:rPr lang="fr-FR" sz="2600" b="1" dirty="0">
                <a:latin typeface="Latin Modern Roman 12" charset="0"/>
                <a:ea typeface="Latin Modern Roman 12" charset="0"/>
                <a:cs typeface="Latin Modern Roman 12" charset="0"/>
              </a:rPr>
              <a:t> Amrari </a:t>
            </a:r>
            <a:endParaRPr lang="fr-FR" sz="2600" b="1" dirty="0" smtClean="0">
              <a:latin typeface="Latin Modern Roman 12" charset="0"/>
              <a:ea typeface="Latin Modern Roman 12" charset="0"/>
              <a:cs typeface="Latin Modern Roman 12" charset="0"/>
            </a:endParaRPr>
          </a:p>
          <a:p>
            <a:r>
              <a:rPr lang="fr-FR" sz="2200" dirty="0" smtClean="0">
                <a:latin typeface="Latin Modern Roman 12" charset="0"/>
                <a:ea typeface="Latin Modern Roman 12" charset="0"/>
                <a:cs typeface="Latin Modern Roman 12" charset="0"/>
              </a:rPr>
              <a:t>Master </a:t>
            </a:r>
            <a:r>
              <a:rPr lang="fr-FR" sz="2200" dirty="0" err="1" smtClean="0">
                <a:latin typeface="Latin Modern Roman 12" charset="0"/>
                <a:ea typeface="Latin Modern Roman 12" charset="0"/>
                <a:cs typeface="Latin Modern Roman 12" charset="0"/>
              </a:rPr>
              <a:t>thesis</a:t>
            </a:r>
            <a:r>
              <a:rPr lang="fr-FR" sz="2200" dirty="0" smtClean="0">
                <a:latin typeface="Latin Modern Roman 12" charset="0"/>
                <a:ea typeface="Latin Modern Roman 12" charset="0"/>
                <a:cs typeface="Latin Modern Roman 12" charset="0"/>
              </a:rPr>
              <a:t> </a:t>
            </a:r>
          </a:p>
          <a:p>
            <a:r>
              <a:rPr lang="fr-FR" sz="2000" dirty="0" err="1" smtClean="0">
                <a:latin typeface="Latin Modern Roman 12" charset="0"/>
                <a:ea typeface="Latin Modern Roman 12" charset="0"/>
                <a:cs typeface="Latin Modern Roman 12" charset="0"/>
              </a:rPr>
              <a:t>February</a:t>
            </a:r>
            <a:r>
              <a:rPr lang="fr-FR" sz="2000" dirty="0" smtClean="0">
                <a:latin typeface="Latin Modern Roman 12" charset="0"/>
                <a:ea typeface="Latin Modern Roman 12" charset="0"/>
                <a:cs typeface="Latin Modern Roman 12" charset="0"/>
              </a:rPr>
              <a:t>, 2018 </a:t>
            </a:r>
          </a:p>
          <a:p>
            <a:endParaRPr lang="fr-FR" sz="1400" dirty="0">
              <a:latin typeface="Latin Modern Roman 12" charset="0"/>
              <a:ea typeface="Latin Modern Roman 12" charset="0"/>
              <a:cs typeface="Latin Modern Roman 12" charset="0"/>
            </a:endParaRPr>
          </a:p>
          <a:p>
            <a:r>
              <a:rPr lang="fr-FR" dirty="0" err="1">
                <a:latin typeface="Latin Modern Roman 12" charset="0"/>
                <a:ea typeface="Latin Modern Roman 12" charset="0"/>
                <a:cs typeface="Latin Modern Roman 12" charset="0"/>
              </a:rPr>
              <a:t>Supervisors</a:t>
            </a:r>
            <a:r>
              <a:rPr lang="fr-FR" dirty="0">
                <a:latin typeface="Latin Modern Roman 12" charset="0"/>
                <a:ea typeface="Latin Modern Roman 12" charset="0"/>
                <a:cs typeface="Latin Modern Roman 12" charset="0"/>
              </a:rPr>
              <a:t> : </a:t>
            </a:r>
          </a:p>
          <a:p>
            <a:r>
              <a:rPr lang="fr-FR" dirty="0">
                <a:latin typeface="Latin Modern Roman 12" charset="0"/>
                <a:ea typeface="Latin Modern Roman 12" charset="0"/>
                <a:cs typeface="Latin Modern Roman 12" charset="0"/>
              </a:rPr>
              <a:t>Romain Le </a:t>
            </a:r>
            <a:r>
              <a:rPr lang="fr-FR" dirty="0" smtClean="0">
                <a:latin typeface="Latin Modern Roman 12" charset="0"/>
                <a:ea typeface="Latin Modern Roman 12" charset="0"/>
                <a:cs typeface="Latin Modern Roman 12" charset="0"/>
              </a:rPr>
              <a:t>Gendre, Dr</a:t>
            </a:r>
            <a:r>
              <a:rPr lang="fr-FR" dirty="0">
                <a:latin typeface="Latin Modern Roman 12" charset="0"/>
                <a:ea typeface="Latin Modern Roman 12" charset="0"/>
                <a:cs typeface="Latin Modern Roman 12" charset="0"/>
              </a:rPr>
              <a:t>. Hugues </a:t>
            </a:r>
            <a:r>
              <a:rPr lang="fr-FR" dirty="0" smtClean="0">
                <a:latin typeface="Latin Modern Roman 12" charset="0"/>
                <a:ea typeface="Latin Modern Roman 12" charset="0"/>
                <a:cs typeface="Latin Modern Roman 12" charset="0"/>
              </a:rPr>
              <a:t>Lemonnier, </a:t>
            </a:r>
            <a:r>
              <a:rPr lang="fr-FR" dirty="0">
                <a:latin typeface="Latin Modern Roman 12" charset="0"/>
                <a:ea typeface="Latin Modern Roman 12" charset="0"/>
                <a:cs typeface="Latin Modern Roman 12" charset="0"/>
              </a:rPr>
              <a:t>Benoit Soulard </a:t>
            </a:r>
            <a:endParaRPr lang="fr-FR" dirty="0" smtClean="0">
              <a:latin typeface="Latin Modern Roman 12" charset="0"/>
              <a:ea typeface="Latin Modern Roman 12" charset="0"/>
              <a:cs typeface="Latin Modern Roman 12" charset="0"/>
            </a:endParaRPr>
          </a:p>
          <a:p>
            <a:r>
              <a:rPr lang="fr-FR" dirty="0" smtClean="0">
                <a:latin typeface="Latin Modern Roman 12" charset="0"/>
                <a:ea typeface="Latin Modern Roman 12" charset="0"/>
                <a:cs typeface="Latin Modern Roman 12" charset="0"/>
              </a:rPr>
              <a:t>LEADNC</a:t>
            </a:r>
            <a:r>
              <a:rPr lang="fr-FR" dirty="0">
                <a:latin typeface="Latin Modern Roman 12" charset="0"/>
                <a:ea typeface="Latin Modern Roman 12" charset="0"/>
                <a:cs typeface="Latin Modern Roman 12" charset="0"/>
              </a:rPr>
              <a:t>, IFREMER - New </a:t>
            </a:r>
            <a:r>
              <a:rPr lang="fr-FR" dirty="0" err="1">
                <a:latin typeface="Latin Modern Roman 12" charset="0"/>
                <a:ea typeface="Latin Modern Roman 12" charset="0"/>
                <a:cs typeface="Latin Modern Roman 12" charset="0"/>
              </a:rPr>
              <a:t>Caledonia</a:t>
            </a:r>
            <a:r>
              <a:rPr lang="fr-FR" dirty="0">
                <a:latin typeface="Latin Modern Roman 12" charset="0"/>
                <a:ea typeface="Latin Modern Roman 12" charset="0"/>
                <a:cs typeface="Latin Modern Roman 12" charset="0"/>
              </a:rPr>
              <a:t> </a:t>
            </a:r>
          </a:p>
          <a:p>
            <a:r>
              <a:rPr lang="fr-FR" dirty="0">
                <a:latin typeface="Latin Modern Roman 12" charset="0"/>
                <a:ea typeface="Latin Modern Roman 12" charset="0"/>
                <a:cs typeface="Latin Modern Roman 12" charset="0"/>
              </a:rPr>
              <a:t>Prof. Dr. Alfred Johny </a:t>
            </a:r>
            <a:r>
              <a:rPr lang="fr-FR" dirty="0" err="1">
                <a:latin typeface="Latin Modern Roman 12" charset="0"/>
                <a:ea typeface="Latin Modern Roman 12" charset="0"/>
                <a:cs typeface="Latin Modern Roman 12" charset="0"/>
              </a:rPr>
              <a:t>Wüest</a:t>
            </a:r>
            <a:r>
              <a:rPr lang="fr-FR" dirty="0">
                <a:latin typeface="Latin Modern Roman 12" charset="0"/>
                <a:ea typeface="Latin Modern Roman 12" charset="0"/>
                <a:cs typeface="Latin Modern Roman 12" charset="0"/>
              </a:rPr>
              <a:t/>
            </a:r>
            <a:br>
              <a:rPr lang="fr-FR" dirty="0">
                <a:latin typeface="Latin Modern Roman 12" charset="0"/>
                <a:ea typeface="Latin Modern Roman 12" charset="0"/>
                <a:cs typeface="Latin Modern Roman 12" charset="0"/>
              </a:rPr>
            </a:br>
            <a:r>
              <a:rPr lang="fr-FR" dirty="0" err="1">
                <a:latin typeface="Latin Modern Roman 12" charset="0"/>
                <a:ea typeface="Latin Modern Roman 12" charset="0"/>
                <a:cs typeface="Latin Modern Roman 12" charset="0"/>
              </a:rPr>
              <a:t>Physics</a:t>
            </a:r>
            <a:r>
              <a:rPr lang="fr-FR" dirty="0">
                <a:latin typeface="Latin Modern Roman 12" charset="0"/>
                <a:ea typeface="Latin Modern Roman 12" charset="0"/>
                <a:cs typeface="Latin Modern Roman 12" charset="0"/>
              </a:rPr>
              <a:t> of </a:t>
            </a:r>
            <a:r>
              <a:rPr lang="fr-FR" dirty="0" err="1">
                <a:latin typeface="Latin Modern Roman 12" charset="0"/>
                <a:ea typeface="Latin Modern Roman 12" charset="0"/>
                <a:cs typeface="Latin Modern Roman 12" charset="0"/>
              </a:rPr>
              <a:t>Aquatic</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Systems</a:t>
            </a:r>
            <a:r>
              <a:rPr lang="fr-FR" dirty="0">
                <a:latin typeface="Latin Modern Roman 12" charset="0"/>
                <a:ea typeface="Latin Modern Roman 12" charset="0"/>
                <a:cs typeface="Latin Modern Roman 12" charset="0"/>
              </a:rPr>
              <a:t> </a:t>
            </a:r>
            <a:r>
              <a:rPr lang="fr-FR" dirty="0" err="1">
                <a:latin typeface="Latin Modern Roman 12" charset="0"/>
                <a:ea typeface="Latin Modern Roman 12" charset="0"/>
                <a:cs typeface="Latin Modern Roman 12" charset="0"/>
              </a:rPr>
              <a:t>Laboratory</a:t>
            </a:r>
            <a:r>
              <a:rPr lang="fr-FR" dirty="0">
                <a:latin typeface="Latin Modern Roman 12" charset="0"/>
                <a:ea typeface="Latin Modern Roman 12" charset="0"/>
                <a:cs typeface="Latin Modern Roman 12" charset="0"/>
              </a:rPr>
              <a:t>, EPFL - </a:t>
            </a:r>
            <a:r>
              <a:rPr lang="fr-FR" dirty="0" err="1">
                <a:latin typeface="Latin Modern Roman 12" charset="0"/>
                <a:ea typeface="Latin Modern Roman 12" charset="0"/>
                <a:cs typeface="Latin Modern Roman 12" charset="0"/>
              </a:rPr>
              <a:t>Switzerland</a:t>
            </a:r>
            <a:r>
              <a:rPr lang="fr-FR" dirty="0">
                <a:latin typeface="Latin Modern Roman 12" charset="0"/>
                <a:ea typeface="Latin Modern Roman 12" charset="0"/>
                <a:cs typeface="Latin Modern Roman 12" charset="0"/>
              </a:rPr>
              <a:t> </a:t>
            </a:r>
          </a:p>
        </p:txBody>
      </p:sp>
      <p:sp>
        <p:nvSpPr>
          <p:cNvPr id="9" name="Titre 1"/>
          <p:cNvSpPr txBox="1">
            <a:spLocks/>
          </p:cNvSpPr>
          <p:nvPr/>
        </p:nvSpPr>
        <p:spPr>
          <a:xfrm>
            <a:off x="0" y="1"/>
            <a:ext cx="12192000" cy="2060847"/>
          </a:xfrm>
          <a:prstGeom prst="rect">
            <a:avLst/>
          </a:prstGeom>
          <a:solidFill>
            <a:srgbClr val="08315A"/>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smtClean="0">
                <a:solidFill>
                  <a:schemeClr val="bg1"/>
                </a:solidFill>
                <a:latin typeface="Latin Modern Roman 12" charset="0"/>
                <a:ea typeface="Latin Modern Roman 12" charset="0"/>
                <a:cs typeface="Latin Modern Roman 12" charset="0"/>
              </a:rPr>
              <a:t>Remote-sensing and classification of benthic landscapes for satellite derived bathymetry </a:t>
            </a:r>
            <a:endParaRPr lang="en-US" sz="4400" dirty="0">
              <a:solidFill>
                <a:schemeClr val="bg1"/>
              </a:solidFill>
              <a:latin typeface="Latin Modern Roman 12" charset="0"/>
              <a:ea typeface="Latin Modern Roman 12" charset="0"/>
              <a:cs typeface="Latin Modern Roman 12" charset="0"/>
            </a:endParaRPr>
          </a:p>
        </p:txBody>
      </p:sp>
      <p:pic>
        <p:nvPicPr>
          <p:cNvPr id="10" name="Image 9" descr="epfl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2424" y="2201198"/>
            <a:ext cx="1462918" cy="75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7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5495201"/>
            <a:ext cx="3241691" cy="958135"/>
          </a:xfrm>
          <a:prstGeom prst="rect">
            <a:avLst/>
          </a:prstGeom>
        </p:spPr>
      </p:pic>
      <p:sp>
        <p:nvSpPr>
          <p:cNvPr id="5" name="Rectangle 3"/>
          <p:cNvSpPr txBox="1">
            <a:spLocks noChangeArrowheads="1"/>
          </p:cNvSpPr>
          <p:nvPr/>
        </p:nvSpPr>
        <p:spPr bwMode="auto">
          <a:xfrm>
            <a:off x="6023430" y="1290127"/>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Downscaling of 4 bands up to 10m</a:t>
            </a:r>
          </a:p>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Image Pre-processing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Thresholding : empirically defined</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Glint Removal </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Computation of DII and Hue as descriptors</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Definition of the number of clusters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Analysis relying on Ward’s method for Hierarchical clustering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Analysis relying on Silhouette index</a:t>
            </a:r>
          </a:p>
          <a:p>
            <a:pPr marL="45720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Bottom type and water classification              by K-means :</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Aims at minimizing within-clusters inertia :</a:t>
            </a:r>
          </a:p>
          <a:p>
            <a:pPr marL="457200" lvl="0" indent="-457200" eaLnBrk="1" hangingPunct="1">
              <a:lnSpc>
                <a:spcPct val="90000"/>
              </a:lnSpc>
              <a:spcBef>
                <a:spcPts val="100"/>
              </a:spcBef>
              <a:spcAft>
                <a:spcPct val="50000"/>
              </a:spcAft>
              <a:buClr>
                <a:srgbClr val="333399"/>
              </a:buClr>
              <a:buFont typeface="+mj-lt"/>
              <a:buAutoNum type="arabicPeriod"/>
              <a:defRPr/>
            </a:pPr>
            <a:endParaRPr lang="en-US" kern="0" dirty="0" smtClean="0">
              <a:solidFill>
                <a:srgbClr val="000000"/>
              </a:solidFill>
              <a:latin typeface="Arial" charset="0"/>
              <a:ea typeface="Arial" charset="0"/>
              <a:cs typeface="Arial" charset="0"/>
            </a:endParaRPr>
          </a:p>
          <a:p>
            <a:pPr marL="457200" lvl="0" indent="-457200" eaLnBrk="1" hangingPunct="1">
              <a:lnSpc>
                <a:spcPct val="90000"/>
              </a:lnSpc>
              <a:spcBef>
                <a:spcPts val="100"/>
              </a:spcBef>
              <a:spcAft>
                <a:spcPct val="50000"/>
              </a:spcAft>
              <a:buClr>
                <a:srgbClr val="333399"/>
              </a:buClr>
              <a:buFont typeface="+mj-lt"/>
              <a:buAutoNum type="arabicPeriod"/>
              <a:defRPr/>
            </a:pPr>
            <a:r>
              <a:rPr lang="en-US" sz="2000" kern="0" dirty="0" smtClean="0">
                <a:solidFill>
                  <a:srgbClr val="000000"/>
                </a:solidFill>
                <a:latin typeface="Arial" charset="0"/>
                <a:ea typeface="Arial" charset="0"/>
                <a:cs typeface="Arial" charset="0"/>
              </a:rPr>
              <a:t>Empirical models calibration</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Workflow</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11" y="1262743"/>
            <a:ext cx="3522547" cy="5495865"/>
          </a:xfrm>
          <a:prstGeom prst="rect">
            <a:avLst/>
          </a:prstGeom>
        </p:spPr>
      </p:pic>
    </p:spTree>
    <p:extLst>
      <p:ext uri="{BB962C8B-B14F-4D97-AF65-F5344CB8AC3E}">
        <p14:creationId xmlns:p14="http://schemas.microsoft.com/office/powerpoint/2010/main" val="1688715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7328" y="1362135"/>
            <a:ext cx="12144671"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kern="0" dirty="0" smtClean="0">
                <a:solidFill>
                  <a:srgbClr val="000000"/>
                </a:solidFill>
                <a:latin typeface="Arial" charset="0"/>
                <a:ea typeface="Arial" charset="0"/>
                <a:cs typeface="Arial" charset="0"/>
              </a:rPr>
              <a:t>Achieved on individually on detectors’ footprint  </a:t>
            </a: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702" y="1988840"/>
            <a:ext cx="6941098" cy="4305238"/>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
        <p:nvSpPr>
          <p:cNvPr id="14" name="Rectangle 3"/>
          <p:cNvSpPr txBox="1">
            <a:spLocks noChangeArrowheads="1"/>
          </p:cNvSpPr>
          <p:nvPr/>
        </p:nvSpPr>
        <p:spPr bwMode="auto">
          <a:xfrm>
            <a:off x="343744" y="4617362"/>
            <a:ext cx="5608240" cy="22680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smtClean="0">
                <a:latin typeface="Arial" charset="0"/>
                <a:ea typeface="Arial" charset="0"/>
                <a:cs typeface="Arial" charset="0"/>
              </a:rPr>
              <a:t>Sun </a:t>
            </a:r>
            <a:r>
              <a:rPr lang="en-US" sz="2000" dirty="0" smtClean="0">
                <a:latin typeface="Arial" charset="0"/>
                <a:ea typeface="Arial" charset="0"/>
                <a:cs typeface="Arial" charset="0"/>
              </a:rPr>
              <a:t>Glint Removal :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methods of </a:t>
            </a:r>
            <a:r>
              <a:rPr lang="nb-NO" sz="2000" dirty="0" err="1" smtClean="0">
                <a:latin typeface="Arial" charset="0"/>
                <a:ea typeface="Arial" charset="0"/>
                <a:cs typeface="Arial" charset="0"/>
              </a:rPr>
              <a:t>Hedley</a:t>
            </a:r>
            <a:r>
              <a:rPr lang="nb-NO" sz="2000" dirty="0" smtClean="0">
                <a:latin typeface="Arial" charset="0"/>
                <a:ea typeface="Arial" charset="0"/>
                <a:cs typeface="Arial" charset="0"/>
              </a:rPr>
              <a:t> et al., 2004 </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5976582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261359" y="0"/>
            <a:ext cx="9253457" cy="68580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sp>
        <p:nvSpPr>
          <p:cNvPr id="4" name="ZoneTexte 3"/>
          <p:cNvSpPr txBox="1"/>
          <p:nvPr/>
        </p:nvSpPr>
        <p:spPr>
          <a:xfrm>
            <a:off x="1055440" y="5004465"/>
            <a:ext cx="1512168" cy="338554"/>
          </a:xfrm>
          <a:prstGeom prst="rect">
            <a:avLst/>
          </a:prstGeom>
          <a:noFill/>
        </p:spPr>
        <p:txBody>
          <a:bodyPr wrap="square" rtlCol="0">
            <a:spAutoFit/>
          </a:bodyPr>
          <a:lstStyle/>
          <a:p>
            <a:r>
              <a:rPr lang="en-US" sz="1600" b="1" i="1" dirty="0" smtClean="0">
                <a:latin typeface="Arial" charset="0"/>
                <a:ea typeface="Arial" charset="0"/>
                <a:cs typeface="Arial" charset="0"/>
              </a:rPr>
              <a:t>Initial Image</a:t>
            </a:r>
            <a:endParaRPr lang="en-US" sz="1600" b="1" i="1" dirty="0">
              <a:latin typeface="Arial" charset="0"/>
              <a:ea typeface="Arial" charset="0"/>
              <a:cs typeface="Arial" charset="0"/>
            </a:endParaRPr>
          </a:p>
        </p:txBody>
      </p:sp>
      <p:sp>
        <p:nvSpPr>
          <p:cNvPr id="7" name="ZoneTexte 6"/>
          <p:cNvSpPr txBox="1"/>
          <p:nvPr/>
        </p:nvSpPr>
        <p:spPr>
          <a:xfrm>
            <a:off x="11064551" y="5004465"/>
            <a:ext cx="1152129" cy="584775"/>
          </a:xfrm>
          <a:prstGeom prst="rect">
            <a:avLst/>
          </a:prstGeom>
          <a:noFill/>
        </p:spPr>
        <p:txBody>
          <a:bodyPr wrap="square" rtlCol="0">
            <a:spAutoFit/>
          </a:bodyPr>
          <a:lstStyle/>
          <a:p>
            <a:r>
              <a:rPr lang="en-US" sz="1600" b="1" i="1" dirty="0" smtClean="0">
                <a:latin typeface="Arial" charset="0"/>
                <a:ea typeface="Arial" charset="0"/>
                <a:cs typeface="Arial" charset="0"/>
              </a:rPr>
              <a:t>Corrected Image</a:t>
            </a:r>
            <a:endParaRPr lang="en-US" sz="1600" b="1" i="1" dirty="0">
              <a:latin typeface="Arial" charset="0"/>
              <a:ea typeface="Arial" charset="0"/>
              <a:cs typeface="Arial" charset="0"/>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8" y="1268760"/>
            <a:ext cx="2117342" cy="3321218"/>
          </a:xfrm>
          <a:prstGeom prst="rect">
            <a:avLst/>
          </a:prstGeom>
        </p:spPr>
      </p:pic>
    </p:spTree>
    <p:extLst>
      <p:ext uri="{BB962C8B-B14F-4D97-AF65-F5344CB8AC3E}">
        <p14:creationId xmlns:p14="http://schemas.microsoft.com/office/powerpoint/2010/main" val="1092924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214" y="2056949"/>
            <a:ext cx="3487921"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991544" y="2852937"/>
            <a:ext cx="3859322" cy="30963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sz="2000" kern="0" dirty="0" smtClean="0">
                <a:solidFill>
                  <a:srgbClr val="000000"/>
                </a:solidFill>
                <a:latin typeface="Arial" charset="0"/>
                <a:ea typeface="Arial" charset="0"/>
                <a:cs typeface="Arial" charset="0"/>
              </a:rPr>
              <a:t>Hue from HSV transformation</a:t>
            </a:r>
          </a:p>
          <a:p>
            <a:pPr marL="0" lvl="0" indent="0" eaLnBrk="1" hangingPunct="1">
              <a:lnSpc>
                <a:spcPct val="90000"/>
              </a:lnSpc>
              <a:spcBef>
                <a:spcPts val="100"/>
              </a:spcBef>
              <a:spcAft>
                <a:spcPct val="50000"/>
              </a:spcAft>
              <a:buClr>
                <a:srgbClr val="333399"/>
              </a:buClr>
              <a:buNone/>
              <a:defRPr/>
            </a:pPr>
            <a:endParaRPr lang="en-US"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space is commonly used for aerial image classification</a:t>
            </a:r>
            <a:endParaRPr lang="en-US" sz="1600" b="1"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We made the assumption the Hue is less dependent on radiation attenuation than Red, Green, Blue, Value or Saturation</a:t>
            </a:r>
          </a:p>
          <a:p>
            <a:pPr lvl="1" eaLnBrk="1" hangingPunct="1">
              <a:lnSpc>
                <a:spcPct val="90000"/>
              </a:lnSpc>
              <a:spcBef>
                <a:spcPts val="100"/>
              </a:spcBef>
              <a:spcAft>
                <a:spcPct val="50000"/>
              </a:spcAft>
              <a:buClr>
                <a:srgbClr val="333399"/>
              </a:buClr>
              <a:defRPr/>
            </a:pP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28" y="1268760"/>
            <a:ext cx="2117342" cy="3321217"/>
          </a:xfrm>
          <a:prstGeom prst="rect">
            <a:avLst/>
          </a:prstGeom>
        </p:spPr>
      </p:pic>
    </p:spTree>
    <p:extLst>
      <p:ext uri="{BB962C8B-B14F-4D97-AF65-F5344CB8AC3E}">
        <p14:creationId xmlns:p14="http://schemas.microsoft.com/office/powerpoint/2010/main" val="839119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sp>
        <p:nvSpPr>
          <p:cNvPr id="4" name="ZoneTexte 3"/>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7" name="ZoneTexte 6"/>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
        <p:nvSpPr>
          <p:cNvPr id="8" name="ZoneTexte 7"/>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9" name="ZoneTexte 8"/>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356623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79776"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54555"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64152"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84198"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871" y="1217763"/>
            <a:ext cx="7610338" cy="56402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sp>
        <p:nvSpPr>
          <p:cNvPr id="8" name="ZoneTexte 7"/>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9" name="ZoneTexte 8"/>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16" name="Rectangle 15"/>
          <p:cNvSpPr/>
          <p:nvPr/>
        </p:nvSpPr>
        <p:spPr>
          <a:xfrm>
            <a:off x="4393029"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67808" y="5229200"/>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7405" y="5233081"/>
            <a:ext cx="50405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97451" y="2852936"/>
            <a:ext cx="504056" cy="5040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3" name="ZoneTexte 22"/>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852898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4" cy="5595257"/>
            <a:chOff x="3261066" y="940559"/>
            <a:chExt cx="5682020" cy="5020467"/>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2"/>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0"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17" name="ZoneTexte 16"/>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18" name="ZoneTexte 17"/>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
        <p:nvSpPr>
          <p:cNvPr id="19" name="ZoneTexte 18"/>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0" name="ZoneTexte 19"/>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Tree>
    <p:extLst>
      <p:ext uri="{BB962C8B-B14F-4D97-AF65-F5344CB8AC3E}">
        <p14:creationId xmlns:p14="http://schemas.microsoft.com/office/powerpoint/2010/main" val="1780530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Computation of the </a:t>
            </a:r>
            <a:r>
              <a:rPr lang="fr-FR" sz="3600" dirty="0" err="1" smtClean="0">
                <a:solidFill>
                  <a:schemeClr val="bg1"/>
                </a:solidFill>
                <a:latin typeface="Latin Modern Roman 12" charset="0"/>
                <a:ea typeface="Latin Modern Roman 12" charset="0"/>
                <a:cs typeface="Latin Modern Roman 12" charset="0"/>
              </a:rPr>
              <a:t>descriptors</a:t>
            </a:r>
            <a:endParaRPr lang="fr-FR" sz="3600" dirty="0" smtClean="0">
              <a:solidFill>
                <a:schemeClr val="bg1"/>
              </a:solidFill>
              <a:latin typeface="Latin Modern Roman 12" charset="0"/>
              <a:ea typeface="Latin Modern Roman 12" charset="0"/>
              <a:cs typeface="Latin Modern Roman 12" charset="0"/>
            </a:endParaRPr>
          </a:p>
        </p:txBody>
      </p:sp>
      <p:grpSp>
        <p:nvGrpSpPr>
          <p:cNvPr id="9" name="Grouper 8"/>
          <p:cNvGrpSpPr/>
          <p:nvPr/>
        </p:nvGrpSpPr>
        <p:grpSpPr>
          <a:xfrm>
            <a:off x="3225508" y="1262743"/>
            <a:ext cx="6758925" cy="5595256"/>
            <a:chOff x="3261066" y="940559"/>
            <a:chExt cx="5682021" cy="5020466"/>
          </a:xfrm>
        </p:grpSpPr>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84014"/>
              <a:ext cx="2847086" cy="2459534"/>
            </a:xfrm>
            <a:prstGeom prst="rect">
              <a:avLst/>
            </a:prstGeom>
          </p:spPr>
        </p:pic>
        <p:pic>
          <p:nvPicPr>
            <p:cNvPr id="5" name="Image 4"/>
            <p:cNvPicPr>
              <a:picLocks noChangeAspect="1"/>
            </p:cNvPicPr>
            <p:nvPr/>
          </p:nvPicPr>
          <p:blipFill>
            <a:blip r:embed="rId5">
              <a:extLst>
                <a:ext uri="{BEBA8EAE-BF5A-486C-A8C5-ECC9F3942E4B}">
                  <a14:imgProps xmlns:a14="http://schemas.microsoft.com/office/drawing/2010/main">
                    <a14:imgLayer r:embed="rId6">
                      <a14:imgEffect>
                        <a14:sharpenSoften amount="97000"/>
                      </a14:imgEffect>
                    </a14:imgLayer>
                  </a14:imgProps>
                </a:ext>
                <a:ext uri="{28A0092B-C50C-407E-A947-70E740481C1C}">
                  <a14:useLocalDpi xmlns:a14="http://schemas.microsoft.com/office/drawing/2010/main" val="0"/>
                </a:ext>
              </a:extLst>
            </a:blip>
            <a:stretch>
              <a:fillRect/>
            </a:stretch>
          </p:blipFill>
          <p:spPr>
            <a:xfrm>
              <a:off x="3261066" y="3484014"/>
              <a:ext cx="2833783" cy="2477011"/>
            </a:xfrm>
            <a:prstGeom prst="rect">
              <a:avLst/>
            </a:prstGeom>
          </p:spPr>
        </p:pic>
        <p:pic>
          <p:nvPicPr>
            <p:cNvPr id="6" name="Image 5"/>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5988866" y="940559"/>
              <a:ext cx="2954221" cy="2552085"/>
            </a:xfrm>
            <a:prstGeom prst="rect">
              <a:avLst/>
            </a:prstGeom>
          </p:spPr>
        </p:pic>
        <p:pic>
          <p:nvPicPr>
            <p:cNvPr id="7" name="Image 6"/>
            <p:cNvPicPr>
              <a:picLocks noChangeAspect="1"/>
            </p:cNvPicPr>
            <p:nvPr/>
          </p:nvPicPr>
          <p:blipFill>
            <a:blip r:embed="rId9">
              <a:extLst>
                <a:ext uri="{BEBA8EAE-BF5A-486C-A8C5-ECC9F3942E4B}">
                  <a14:imgProps xmlns:a14="http://schemas.microsoft.com/office/drawing/2010/main">
                    <a14:imgLayer r:embed="rId10">
                      <a14:imgEffect>
                        <a14:sharpenSoften amount="76000"/>
                      </a14:imgEffect>
                    </a14:imgLayer>
                  </a14:imgProps>
                </a:ext>
                <a:ext uri="{28A0092B-C50C-407E-A947-70E740481C1C}">
                  <a14:useLocalDpi xmlns:a14="http://schemas.microsoft.com/office/drawing/2010/main" val="0"/>
                </a:ext>
              </a:extLst>
            </a:blip>
            <a:stretch>
              <a:fillRect/>
            </a:stretch>
          </p:blipFill>
          <p:spPr>
            <a:xfrm>
              <a:off x="3261066" y="940559"/>
              <a:ext cx="2833783" cy="2552193"/>
            </a:xfrm>
            <a:prstGeom prst="rect">
              <a:avLst/>
            </a:prstGeom>
          </p:spPr>
        </p:pic>
      </p:grpSp>
      <p:sp>
        <p:nvSpPr>
          <p:cNvPr id="17" name="ZoneTexte 16"/>
          <p:cNvSpPr txBox="1"/>
          <p:nvPr/>
        </p:nvSpPr>
        <p:spPr>
          <a:xfrm>
            <a:off x="10290093" y="3140968"/>
            <a:ext cx="1901907" cy="646331"/>
          </a:xfrm>
          <a:prstGeom prst="rect">
            <a:avLst/>
          </a:prstGeom>
          <a:noFill/>
        </p:spPr>
        <p:txBody>
          <a:bodyPr wrap="square" rtlCol="0">
            <a:spAutoFit/>
          </a:bodyPr>
          <a:lstStyle/>
          <a:p>
            <a:r>
              <a:rPr lang="en-US" b="1" i="1" dirty="0" smtClean="0">
                <a:latin typeface="Arial" charset="0"/>
                <a:ea typeface="Arial" charset="0"/>
                <a:cs typeface="Arial" charset="0"/>
              </a:rPr>
              <a:t>DII from Green and Blue</a:t>
            </a:r>
            <a:endParaRPr lang="en-US" b="1" i="1" dirty="0">
              <a:latin typeface="Arial" charset="0"/>
              <a:ea typeface="Arial" charset="0"/>
              <a:cs typeface="Arial" charset="0"/>
            </a:endParaRPr>
          </a:p>
        </p:txBody>
      </p:sp>
      <p:sp>
        <p:nvSpPr>
          <p:cNvPr id="18" name="ZoneTexte 17"/>
          <p:cNvSpPr txBox="1"/>
          <p:nvPr/>
        </p:nvSpPr>
        <p:spPr>
          <a:xfrm>
            <a:off x="10290092" y="5498894"/>
            <a:ext cx="1926588" cy="369332"/>
          </a:xfrm>
          <a:prstGeom prst="rect">
            <a:avLst/>
          </a:prstGeom>
          <a:noFill/>
        </p:spPr>
        <p:txBody>
          <a:bodyPr wrap="square" rtlCol="0">
            <a:spAutoFit/>
          </a:bodyPr>
          <a:lstStyle/>
          <a:p>
            <a:r>
              <a:rPr lang="en-US" b="1" i="1" dirty="0" smtClean="0">
                <a:latin typeface="Arial" charset="0"/>
                <a:ea typeface="Arial" charset="0"/>
                <a:cs typeface="Arial" charset="0"/>
              </a:rPr>
              <a:t>Classification</a:t>
            </a:r>
            <a:endParaRPr lang="en-US" b="1" i="1" dirty="0">
              <a:latin typeface="Arial" charset="0"/>
              <a:ea typeface="Arial" charset="0"/>
              <a:cs typeface="Arial" charset="0"/>
            </a:endParaRPr>
          </a:p>
        </p:txBody>
      </p:sp>
      <p:sp>
        <p:nvSpPr>
          <p:cNvPr id="19" name="ZoneTexte 18"/>
          <p:cNvSpPr txBox="1"/>
          <p:nvPr/>
        </p:nvSpPr>
        <p:spPr>
          <a:xfrm>
            <a:off x="2196312" y="3140968"/>
            <a:ext cx="947360" cy="646331"/>
          </a:xfrm>
          <a:prstGeom prst="rect">
            <a:avLst/>
          </a:prstGeom>
          <a:noFill/>
        </p:spPr>
        <p:txBody>
          <a:bodyPr wrap="square" rtlCol="0">
            <a:spAutoFit/>
          </a:bodyPr>
          <a:lstStyle/>
          <a:p>
            <a:r>
              <a:rPr lang="en-US" b="1" i="1" dirty="0" smtClean="0">
                <a:latin typeface="Arial" charset="0"/>
                <a:ea typeface="Arial" charset="0"/>
                <a:cs typeface="Arial" charset="0"/>
              </a:rPr>
              <a:t>Color image</a:t>
            </a:r>
            <a:endParaRPr lang="en-US" b="1" i="1" dirty="0">
              <a:latin typeface="Arial" charset="0"/>
              <a:ea typeface="Arial" charset="0"/>
              <a:cs typeface="Arial" charset="0"/>
            </a:endParaRPr>
          </a:p>
        </p:txBody>
      </p:sp>
      <p:sp>
        <p:nvSpPr>
          <p:cNvPr id="20" name="ZoneTexte 19"/>
          <p:cNvSpPr txBox="1"/>
          <p:nvPr/>
        </p:nvSpPr>
        <p:spPr>
          <a:xfrm>
            <a:off x="2196311" y="5498894"/>
            <a:ext cx="947359" cy="369332"/>
          </a:xfrm>
          <a:prstGeom prst="rect">
            <a:avLst/>
          </a:prstGeom>
          <a:noFill/>
        </p:spPr>
        <p:txBody>
          <a:bodyPr wrap="square" rtlCol="0">
            <a:spAutoFit/>
          </a:bodyPr>
          <a:lstStyle/>
          <a:p>
            <a:r>
              <a:rPr lang="en-US" b="1" i="1" dirty="0" smtClean="0">
                <a:latin typeface="Arial" charset="0"/>
                <a:ea typeface="Arial" charset="0"/>
                <a:cs typeface="Arial" charset="0"/>
              </a:rPr>
              <a:t>Hue</a:t>
            </a:r>
            <a:endParaRPr lang="en-US" b="1" i="1" dirty="0">
              <a:latin typeface="Arial" charset="0"/>
              <a:ea typeface="Arial" charset="0"/>
              <a:cs typeface="Arial" charset="0"/>
            </a:endParaRPr>
          </a:p>
        </p:txBody>
      </p:sp>
      <p:sp>
        <p:nvSpPr>
          <p:cNvPr id="3" name="ZoneTexte 2"/>
          <p:cNvSpPr txBox="1"/>
          <p:nvPr/>
        </p:nvSpPr>
        <p:spPr>
          <a:xfrm>
            <a:off x="119745" y="5683560"/>
            <a:ext cx="2888779" cy="923330"/>
          </a:xfrm>
          <a:prstGeom prst="rect">
            <a:avLst/>
          </a:prstGeom>
          <a:noFill/>
        </p:spPr>
        <p:txBody>
          <a:bodyPr wrap="square" rtlCol="0">
            <a:spAutoFit/>
          </a:bodyPr>
          <a:lstStyle/>
          <a:p>
            <a:r>
              <a:rPr lang="en-US" smtClean="0"/>
              <a:t>Patterns </a:t>
            </a:r>
            <a:r>
              <a:rPr lang="en-US" dirty="0" smtClean="0"/>
              <a:t>known as “blue </a:t>
            </a:r>
            <a:r>
              <a:rPr lang="en-US" smtClean="0"/>
              <a:t>holes” described by canyons on the back of the reefs</a:t>
            </a:r>
            <a:endParaRPr lang="en-US" dirty="0"/>
          </a:p>
        </p:txBody>
      </p:sp>
    </p:spTree>
    <p:extLst>
      <p:ext uri="{BB962C8B-B14F-4D97-AF65-F5344CB8AC3E}">
        <p14:creationId xmlns:p14="http://schemas.microsoft.com/office/powerpoint/2010/main" val="1538467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en-US" b="1" i="1" dirty="0" smtClean="0">
                <a:latin typeface="Arial" charset="0"/>
                <a:ea typeface="Arial" charset="0"/>
                <a:cs typeface="Arial" charset="0"/>
              </a:rPr>
              <a:t>Without-cluster Inertia Loss</a:t>
            </a:r>
            <a:endParaRPr lang="en-US" b="1" i="1" dirty="0">
              <a:latin typeface="Arial" charset="0"/>
              <a:ea typeface="Arial" charset="0"/>
              <a:cs typeface="Arial"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11520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241" y="1528376"/>
            <a:ext cx="5279518" cy="5279518"/>
          </a:xfrm>
          <a:prstGeom prst="rect">
            <a:avLst/>
          </a:prstGeom>
        </p:spPr>
      </p:pic>
      <p:sp>
        <p:nvSpPr>
          <p:cNvPr id="9" name="ZoneTexte 8"/>
          <p:cNvSpPr txBox="1"/>
          <p:nvPr/>
        </p:nvSpPr>
        <p:spPr>
          <a:xfrm>
            <a:off x="4464353" y="1241201"/>
            <a:ext cx="3888432" cy="369332"/>
          </a:xfrm>
          <a:prstGeom prst="rect">
            <a:avLst/>
          </a:prstGeom>
          <a:noFill/>
        </p:spPr>
        <p:txBody>
          <a:bodyPr wrap="square" rtlCol="0">
            <a:spAutoFit/>
          </a:bodyPr>
          <a:lstStyle/>
          <a:p>
            <a:r>
              <a:rPr lang="en-US" b="1" i="1" dirty="0" smtClean="0">
                <a:latin typeface="Arial" charset="0"/>
                <a:ea typeface="Arial" charset="0"/>
                <a:cs typeface="Arial" charset="0"/>
              </a:rPr>
              <a:t>Without-cluster Inertia Loss</a:t>
            </a:r>
            <a:endParaRPr lang="en-US" b="1" i="1" dirty="0">
              <a:latin typeface="Arial" charset="0"/>
              <a:ea typeface="Arial" charset="0"/>
              <a:cs typeface="Arial" charset="0"/>
            </a:endParaRPr>
          </a:p>
        </p:txBody>
      </p:sp>
      <p:sp>
        <p:nvSpPr>
          <p:cNvPr id="13" name="Rectangle 12"/>
          <p:cNvSpPr/>
          <p:nvPr/>
        </p:nvSpPr>
        <p:spPr>
          <a:xfrm>
            <a:off x="4055239" y="2703438"/>
            <a:ext cx="216024"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83531" y="2595060"/>
            <a:ext cx="216024" cy="828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55239" y="5223718"/>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83361" y="5311556"/>
            <a:ext cx="216024"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647919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r>
              <a:rPr lang="fr-FR" sz="3600" dirty="0" smtClean="0">
                <a:solidFill>
                  <a:schemeClr val="bg1"/>
                </a:solidFill>
                <a:latin typeface="Latin Modern Roman 12" charset="0"/>
                <a:ea typeface="Latin Modern Roman 12" charset="0"/>
                <a:cs typeface="Latin Modern Roman 12" charset="0"/>
              </a:rPr>
              <a:t>	</a:t>
            </a:r>
            <a:r>
              <a:rPr lang="en-US" sz="3600" dirty="0" smtClean="0">
                <a:solidFill>
                  <a:schemeClr val="bg1"/>
                </a:solidFill>
                <a:latin typeface="Latin Modern Roman 12" charset="0"/>
                <a:ea typeface="Latin Modern Roman 12" charset="0"/>
                <a:cs typeface="Latin Modern Roman 12" charset="0"/>
              </a:rPr>
              <a:t>Summary</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Introduction</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Satellite </a:t>
            </a:r>
            <a:r>
              <a:rPr lang="en-US" sz="1600" kern="0" dirty="0">
                <a:solidFill>
                  <a:srgbClr val="000000"/>
                </a:solidFill>
                <a:latin typeface="Arial" charset="0"/>
                <a:ea typeface="Arial" charset="0"/>
                <a:cs typeface="Arial" charset="0"/>
              </a:rPr>
              <a:t>derived </a:t>
            </a:r>
            <a:r>
              <a:rPr lang="en-US" sz="1600" kern="0" dirty="0" smtClean="0">
                <a:solidFill>
                  <a:srgbClr val="000000"/>
                </a:solidFill>
                <a:latin typeface="Arial" charset="0"/>
                <a:ea typeface="Arial" charset="0"/>
                <a:cs typeface="Arial" charset="0"/>
              </a:rPr>
              <a:t>bathymetry, motivation and background</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Physic principles in water surrounding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Aims </a:t>
            </a:r>
            <a:r>
              <a:rPr lang="en-US" sz="1600" kern="0" dirty="0">
                <a:solidFill>
                  <a:srgbClr val="000000"/>
                </a:solidFill>
                <a:latin typeface="Arial" charset="0"/>
                <a:ea typeface="Arial" charset="0"/>
                <a:cs typeface="Arial" charset="0"/>
              </a:rPr>
              <a:t>of the thesis </a:t>
            </a:r>
            <a:endParaRPr lang="en-US"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Study site: </a:t>
            </a:r>
            <a:r>
              <a:rPr lang="en-US" sz="1600" dirty="0" smtClean="0">
                <a:latin typeface="Arial" charset="0"/>
                <a:ea typeface="Arial" charset="0"/>
                <a:cs typeface="Arial" charset="0"/>
              </a:rPr>
              <a:t>South </a:t>
            </a:r>
            <a:r>
              <a:rPr lang="en-US" sz="1600" dirty="0">
                <a:latin typeface="Arial" charset="0"/>
                <a:ea typeface="Arial" charset="0"/>
                <a:cs typeface="Arial" charset="0"/>
              </a:rPr>
              <a:t>part of the new </a:t>
            </a:r>
            <a:r>
              <a:rPr lang="en-US" sz="1600" dirty="0" err="1" smtClean="0">
                <a:latin typeface="Arial" charset="0"/>
                <a:ea typeface="Arial" charset="0"/>
                <a:cs typeface="Arial" charset="0"/>
              </a:rPr>
              <a:t>caledonian</a:t>
            </a:r>
            <a:r>
              <a:rPr lang="en-US" sz="1600" dirty="0">
                <a:latin typeface="Arial" charset="0"/>
                <a:ea typeface="Arial" charset="0"/>
                <a:cs typeface="Arial" charset="0"/>
              </a:rPr>
              <a:t> </a:t>
            </a:r>
            <a:r>
              <a:rPr lang="en-US" sz="1600" dirty="0" smtClean="0">
                <a:latin typeface="Arial" charset="0"/>
                <a:ea typeface="Arial" charset="0"/>
                <a:cs typeface="Arial" charset="0"/>
              </a:rPr>
              <a:t>lagoon </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Materials</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Methods and results</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Workflow</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Image pre-processing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Bottom type and water classification </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The number of clusters </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Empirical modeling </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Discussion</a:t>
            </a:r>
            <a:endParaRPr lang="en-US" sz="20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Conclusion</a:t>
            </a:r>
            <a:endParaRPr lang="en-US" sz="20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dirty="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930644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0" name="ZoneTexte 9"/>
          <p:cNvSpPr txBox="1"/>
          <p:nvPr/>
        </p:nvSpPr>
        <p:spPr>
          <a:xfrm>
            <a:off x="5079755" y="1510048"/>
            <a:ext cx="5410714" cy="369332"/>
          </a:xfrm>
          <a:prstGeom prst="rect">
            <a:avLst/>
          </a:prstGeom>
          <a:noFill/>
        </p:spPr>
        <p:txBody>
          <a:bodyPr wrap="square" rtlCol="0">
            <a:spAutoFit/>
          </a:bodyPr>
          <a:lstStyle/>
          <a:p>
            <a:pPr algn="ctr"/>
            <a:r>
              <a:rPr lang="en-US" b="1" i="1" dirty="0" smtClean="0">
                <a:latin typeface="Arial" charset="0"/>
                <a:ea typeface="Arial" charset="0"/>
                <a:cs typeface="Arial" charset="0"/>
              </a:rPr>
              <a:t>Average Silhouette score</a:t>
            </a:r>
            <a:endParaRPr lang="en-US" b="1" i="1" dirty="0">
              <a:latin typeface="Arial" charset="0"/>
              <a:ea typeface="Arial" charset="0"/>
              <a:cs typeface="Arial"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320332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060848"/>
            <a:ext cx="8453075" cy="3555033"/>
          </a:xfrm>
          <a:prstGeom prst="rect">
            <a:avLst/>
          </a:prstGeom>
        </p:spPr>
      </p:pic>
      <p:sp>
        <p:nvSpPr>
          <p:cNvPr id="10" name="ZoneTexte 9"/>
          <p:cNvSpPr txBox="1"/>
          <p:nvPr/>
        </p:nvSpPr>
        <p:spPr>
          <a:xfrm>
            <a:off x="5079755" y="1510048"/>
            <a:ext cx="5410714" cy="369332"/>
          </a:xfrm>
          <a:prstGeom prst="rect">
            <a:avLst/>
          </a:prstGeom>
          <a:noFill/>
        </p:spPr>
        <p:txBody>
          <a:bodyPr wrap="square" rtlCol="0">
            <a:spAutoFit/>
          </a:bodyPr>
          <a:lstStyle/>
          <a:p>
            <a:pPr algn="ctr"/>
            <a:r>
              <a:rPr lang="en-US" b="1" i="1" dirty="0" smtClean="0">
                <a:latin typeface="Arial" charset="0"/>
                <a:ea typeface="Arial" charset="0"/>
                <a:cs typeface="Arial" charset="0"/>
              </a:rPr>
              <a:t>Average Silhouette score</a:t>
            </a:r>
            <a:endParaRPr lang="en-US" b="1" i="1" dirty="0">
              <a:latin typeface="Arial" charset="0"/>
              <a:ea typeface="Arial" charset="0"/>
              <a:cs typeface="Arial" charset="0"/>
            </a:endParaRPr>
          </a:p>
        </p:txBody>
      </p:sp>
      <p:sp>
        <p:nvSpPr>
          <p:cNvPr id="11" name="Rectangle 10"/>
          <p:cNvSpPr/>
          <p:nvPr/>
        </p:nvSpPr>
        <p:spPr>
          <a:xfrm>
            <a:off x="8890703"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36360" y="2376889"/>
            <a:ext cx="300596" cy="300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1"/>
            <a:ext cx="2132659" cy="3345244"/>
          </a:xfrm>
          <a:prstGeom prst="rect">
            <a:avLst/>
          </a:prstGeom>
        </p:spPr>
      </p:pic>
    </p:spTree>
    <p:extLst>
      <p:ext uri="{BB962C8B-B14F-4D97-AF65-F5344CB8AC3E}">
        <p14:creationId xmlns:p14="http://schemas.microsoft.com/office/powerpoint/2010/main" val="1851614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K-</a:t>
            </a:r>
            <a:r>
              <a:rPr lang="fr-FR" sz="3600" dirty="0" err="1" smtClean="0">
                <a:solidFill>
                  <a:schemeClr val="bg1"/>
                </a:solidFill>
                <a:latin typeface="Latin Modern Roman 12" charset="0"/>
                <a:ea typeface="Latin Modern Roman 12" charset="0"/>
                <a:cs typeface="Latin Modern Roman 12" charset="0"/>
              </a:rPr>
              <a:t>means</a:t>
            </a:r>
            <a:r>
              <a:rPr lang="fr-FR" sz="3600" dirty="0" smtClean="0">
                <a:solidFill>
                  <a:schemeClr val="bg1"/>
                </a:solidFill>
                <a:latin typeface="Latin Modern Roman 12" charset="0"/>
                <a:ea typeface="Latin Modern Roman 12" charset="0"/>
                <a:cs typeface="Latin Modern Roman 12" charset="0"/>
              </a:rPr>
              <a:t> classification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072" y="1484786"/>
            <a:ext cx="5288320" cy="5046578"/>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484784"/>
            <a:ext cx="5288320" cy="504657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 y="1268761"/>
            <a:ext cx="2132660" cy="3345244"/>
          </a:xfrm>
          <a:prstGeom prst="rect">
            <a:avLst/>
          </a:prstGeom>
        </p:spPr>
      </p:pic>
    </p:spTree>
    <p:extLst>
      <p:ext uri="{BB962C8B-B14F-4D97-AF65-F5344CB8AC3E}">
        <p14:creationId xmlns:p14="http://schemas.microsoft.com/office/powerpoint/2010/main" val="1767412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7032104" y="2060848"/>
            <a:ext cx="4943871" cy="4982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err="1" smtClean="0">
                <a:solidFill>
                  <a:srgbClr val="000000"/>
                </a:solidFill>
                <a:latin typeface="Arial" charset="0"/>
                <a:ea typeface="Arial" charset="0"/>
                <a:cs typeface="Arial" charset="0"/>
              </a:rPr>
              <a:t>Stumpf</a:t>
            </a: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Relies on the wavelength dependency of the attenuation processes which assumes that ratios of signals undergo stronger variation with depth than with bottom reflectance variation</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err="1" smtClean="0">
                <a:solidFill>
                  <a:srgbClr val="000000"/>
                </a:solidFill>
                <a:latin typeface="Arial" charset="0"/>
                <a:ea typeface="Arial" charset="0"/>
                <a:cs typeface="Arial" charset="0"/>
              </a:rPr>
              <a:t>Litterature</a:t>
            </a:r>
            <a:r>
              <a:rPr lang="en-US" sz="1600" kern="0" dirty="0" smtClean="0">
                <a:solidFill>
                  <a:srgbClr val="000000"/>
                </a:solidFill>
                <a:latin typeface="Arial" charset="0"/>
                <a:ea typeface="Arial" charset="0"/>
                <a:cs typeface="Arial" charset="0"/>
              </a:rPr>
              <a:t> :</a:t>
            </a:r>
          </a:p>
          <a:p>
            <a:pPr lvl="2" eaLnBrk="1" hangingPunct="1">
              <a:lnSpc>
                <a:spcPct val="90000"/>
              </a:lnSpc>
              <a:spcBef>
                <a:spcPts val="100"/>
              </a:spcBef>
              <a:spcAft>
                <a:spcPct val="50000"/>
              </a:spcAft>
              <a:buClr>
                <a:srgbClr val="333399"/>
              </a:buClr>
              <a:defRPr/>
            </a:pPr>
            <a:r>
              <a:rPr lang="en-US" sz="1400" kern="0" dirty="0" smtClean="0">
                <a:solidFill>
                  <a:srgbClr val="000000"/>
                </a:solidFill>
                <a:latin typeface="Arial" charset="0"/>
                <a:ea typeface="Arial" charset="0"/>
                <a:cs typeface="Arial" charset="0"/>
              </a:rPr>
              <a:t>Should have </a:t>
            </a:r>
            <a:r>
              <a:rPr lang="en-US" sz="1400" kern="0" dirty="0" err="1" smtClean="0">
                <a:solidFill>
                  <a:srgbClr val="000000"/>
                </a:solidFill>
                <a:latin typeface="Arial" charset="0"/>
                <a:ea typeface="Arial" charset="0"/>
                <a:cs typeface="Arial" charset="0"/>
              </a:rPr>
              <a:t>stabler</a:t>
            </a:r>
            <a:r>
              <a:rPr lang="en-US" sz="1400" kern="0" dirty="0" smtClean="0">
                <a:solidFill>
                  <a:srgbClr val="000000"/>
                </a:solidFill>
                <a:latin typeface="Arial" charset="0"/>
                <a:ea typeface="Arial" charset="0"/>
                <a:cs typeface="Arial" charset="0"/>
              </a:rPr>
              <a:t> results with different bottom reflectance</a:t>
            </a:r>
            <a:endParaRPr lang="en-US" sz="1400" kern="0" dirty="0">
              <a:solidFill>
                <a:srgbClr val="000000"/>
              </a:solidFill>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400" kern="0" dirty="0" smtClean="0">
                <a:solidFill>
                  <a:srgbClr val="000000"/>
                </a:solidFill>
                <a:latin typeface="Arial" charset="0"/>
                <a:ea typeface="Arial" charset="0"/>
                <a:cs typeface="Arial" charset="0"/>
              </a:rPr>
              <a:t>Induces additional noises leading to the need a higher ground resolution</a:t>
            </a:r>
            <a:endParaRPr lang="en-US" sz="1400" kern="0" dirty="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modeling</a:t>
            </a:r>
            <a:r>
              <a:rPr lang="fr-FR" sz="3600" dirty="0" smtClean="0">
                <a:solidFill>
                  <a:schemeClr val="bg1"/>
                </a:solidFill>
                <a:latin typeface="Latin Modern Roman 12" charset="0"/>
                <a:ea typeface="Latin Modern Roman 12" charset="0"/>
                <a:cs typeface="Latin Modern Roman 12" charset="0"/>
              </a:rPr>
              <a:t> </a:t>
            </a:r>
          </a:p>
        </p:txBody>
      </p:sp>
      <p:sp>
        <p:nvSpPr>
          <p:cNvPr id="5" name="Rectangle 3"/>
          <p:cNvSpPr txBox="1">
            <a:spLocks noChangeArrowheads="1"/>
          </p:cNvSpPr>
          <p:nvPr/>
        </p:nvSpPr>
        <p:spPr bwMode="auto">
          <a:xfrm>
            <a:off x="2088233" y="2095500"/>
            <a:ext cx="4943871" cy="57454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err="1" smtClean="0">
                <a:solidFill>
                  <a:srgbClr val="000000"/>
                </a:solidFill>
                <a:latin typeface="Arial" charset="0"/>
                <a:ea typeface="Arial" charset="0"/>
                <a:cs typeface="Arial" charset="0"/>
              </a:rPr>
              <a:t>Lyzenga</a:t>
            </a: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Proposes to educe errors driven by variation of bottom reflectance with a linear combination of bands</a:t>
            </a:r>
          </a:p>
          <a:p>
            <a:pPr lvl="1" eaLnBrk="1" hangingPunct="1">
              <a:lnSpc>
                <a:spcPct val="90000"/>
              </a:lnSpc>
              <a:spcBef>
                <a:spcPts val="100"/>
              </a:spcBef>
              <a:spcAft>
                <a:spcPct val="50000"/>
              </a:spcAft>
              <a:buClr>
                <a:srgbClr val="333399"/>
              </a:buClr>
              <a:defRPr/>
            </a:pPr>
            <a:r>
              <a:rPr lang="en-US" sz="1600" kern="0" dirty="0">
                <a:solidFill>
                  <a:srgbClr val="000000"/>
                </a:solidFill>
                <a:latin typeface="Arial" charset="0"/>
                <a:ea typeface="Arial" charset="0"/>
                <a:cs typeface="Arial" charset="0"/>
              </a:rPr>
              <a:t>relies on the subtraction of the average deep water signal </a:t>
            </a:r>
            <a:r>
              <a:rPr lang="en-US" sz="1600" kern="0" dirty="0" smtClean="0">
                <a:solidFill>
                  <a:srgbClr val="000000"/>
                </a:solidFill>
                <a:latin typeface="Arial" charset="0"/>
                <a:ea typeface="Arial" charset="0"/>
                <a:cs typeface="Arial" charset="0"/>
              </a:rPr>
              <a:t>in </a:t>
            </a:r>
            <a:r>
              <a:rPr lang="en-US" sz="1600" kern="0" dirty="0">
                <a:solidFill>
                  <a:srgbClr val="000000"/>
                </a:solidFill>
                <a:latin typeface="Arial" charset="0"/>
                <a:ea typeface="Arial" charset="0"/>
                <a:cs typeface="Arial" charset="0"/>
              </a:rPr>
              <a:t>order to get rid of the volume scattering</a:t>
            </a:r>
            <a:r>
              <a:rPr lang="en-US" sz="1600" kern="0" dirty="0" smtClean="0">
                <a:solidFill>
                  <a:srgbClr val="000000"/>
                </a:solidFill>
                <a:latin typeface="Arial" charset="0"/>
                <a:ea typeface="Arial" charset="0"/>
                <a:cs typeface="Arial" charset="0"/>
              </a:rPr>
              <a:t>.</a:t>
            </a:r>
          </a:p>
          <a:p>
            <a:pPr lvl="1" eaLnBrk="1" hangingPunct="1">
              <a:lnSpc>
                <a:spcPct val="90000"/>
              </a:lnSpc>
              <a:spcBef>
                <a:spcPts val="100"/>
              </a:spcBef>
              <a:spcAft>
                <a:spcPct val="50000"/>
              </a:spcAft>
              <a:buClr>
                <a:srgbClr val="333399"/>
              </a:buClr>
              <a:defRPr/>
            </a:pPr>
            <a:r>
              <a:rPr lang="en-US" sz="1600" kern="0" dirty="0" err="1" smtClean="0">
                <a:solidFill>
                  <a:srgbClr val="000000"/>
                </a:solidFill>
                <a:latin typeface="Arial" charset="0"/>
                <a:ea typeface="Arial" charset="0"/>
                <a:cs typeface="Arial" charset="0"/>
              </a:rPr>
              <a:t>Litterature</a:t>
            </a:r>
            <a:r>
              <a:rPr lang="en-US" sz="1600" kern="0" dirty="0" smtClean="0">
                <a:solidFill>
                  <a:srgbClr val="000000"/>
                </a:solidFill>
                <a:latin typeface="Arial" charset="0"/>
                <a:ea typeface="Arial" charset="0"/>
                <a:cs typeface="Arial" charset="0"/>
              </a:rPr>
              <a:t> :</a:t>
            </a:r>
          </a:p>
          <a:p>
            <a:pPr lvl="2" eaLnBrk="1" hangingPunct="1">
              <a:lnSpc>
                <a:spcPct val="90000"/>
              </a:lnSpc>
              <a:spcBef>
                <a:spcPts val="100"/>
              </a:spcBef>
              <a:spcAft>
                <a:spcPct val="50000"/>
              </a:spcAft>
              <a:buClr>
                <a:srgbClr val="333399"/>
              </a:buClr>
              <a:defRPr/>
            </a:pPr>
            <a:r>
              <a:rPr lang="en-US" sz="1400" kern="0" dirty="0">
                <a:solidFill>
                  <a:srgbClr val="000000"/>
                </a:solidFill>
                <a:latin typeface="Arial" charset="0"/>
                <a:ea typeface="Arial" charset="0"/>
                <a:cs typeface="Arial" charset="0"/>
              </a:rPr>
              <a:t>In practice, stability </a:t>
            </a:r>
            <a:r>
              <a:rPr lang="en-US" sz="1400" kern="0" dirty="0" smtClean="0">
                <a:solidFill>
                  <a:srgbClr val="000000"/>
                </a:solidFill>
                <a:latin typeface="Arial" charset="0"/>
                <a:ea typeface="Arial" charset="0"/>
                <a:cs typeface="Arial" charset="0"/>
              </a:rPr>
              <a:t>and range of depth of </a:t>
            </a:r>
            <a:r>
              <a:rPr lang="en-US" sz="1400" kern="0" dirty="0">
                <a:solidFill>
                  <a:srgbClr val="000000"/>
                </a:solidFill>
                <a:latin typeface="Arial" charset="0"/>
                <a:ea typeface="Arial" charset="0"/>
                <a:cs typeface="Arial" charset="0"/>
              </a:rPr>
              <a:t>the results is still influenced by variations of environmental </a:t>
            </a:r>
            <a:r>
              <a:rPr lang="en-US" sz="1400" kern="0" dirty="0" smtClean="0">
                <a:solidFill>
                  <a:srgbClr val="000000"/>
                </a:solidFill>
                <a:latin typeface="Arial" charset="0"/>
                <a:ea typeface="Arial" charset="0"/>
                <a:cs typeface="Arial" charset="0"/>
              </a:rPr>
              <a:t>parameters.</a:t>
            </a:r>
            <a:endParaRPr lang="en-US" sz="2000" kern="0" dirty="0">
              <a:solidFill>
                <a:srgbClr val="00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8184232" y="5887431"/>
                <a:ext cx="3181310" cy="627929"/>
              </a:xfrm>
              <a:prstGeom prst="rect">
                <a:avLst/>
              </a:prstGeom>
              <a:noFill/>
            </p:spPr>
            <p:txBody>
              <a:bodyPr wrap="square" lIns="0" tIns="0" rIns="0" bIns="0" rtlCol="0">
                <a:spAutoFit/>
              </a:bodyPr>
              <a:lstStyle/>
              <a:p>
                <a14:m>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1 </m:t>
                        </m:r>
                      </m:sub>
                    </m:sSub>
                    <m:f>
                      <m:fPr>
                        <m:ctrlPr>
                          <a:rPr lang="mr-IN" sz="2400" b="0" i="1" smtClean="0">
                            <a:latin typeface="Cambria Math" charset="0"/>
                          </a:rPr>
                        </m:ctrlPr>
                      </m:fPr>
                      <m:num>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rPr>
                              <m:t>𝑖</m:t>
                            </m:r>
                          </m:sub>
                        </m:sSub>
                        <m:r>
                          <a:rPr lang="fr-CH" sz="2400" b="0" i="1" smtClean="0">
                            <a:latin typeface="Cambria Math" charset="0"/>
                          </a:rPr>
                          <m:t>))</m:t>
                        </m:r>
                      </m:num>
                      <m:den>
                        <m:r>
                          <m:rPr>
                            <m:sty m:val="p"/>
                          </m:rPr>
                          <a:rPr lang="fr-CH" sz="2400" b="0" i="0" smtClean="0">
                            <a:latin typeface="Cambria Math" charset="0"/>
                          </a:rPr>
                          <m:t>ln</m:t>
                        </m:r>
                        <m:r>
                          <a:rPr lang="fr-CH" sz="2400" b="0" i="1" smtClean="0">
                            <a:latin typeface="Cambria Math" charset="0"/>
                          </a:rPr>
                          <m:t>⁡(</m:t>
                        </m:r>
                        <m:r>
                          <a:rPr lang="fr-CH" sz="2400" b="0" i="1" smtClean="0">
                            <a:latin typeface="Cambria Math" charset="0"/>
                          </a:rPr>
                          <m:t>𝑛𝐿</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ea typeface="Cambria Math" charset="0"/>
                                <a:cs typeface="Cambria Math" charset="0"/>
                              </a:rPr>
                              <m:t>𝜆</m:t>
                            </m:r>
                          </m:e>
                          <m:sub>
                            <m:r>
                              <a:rPr lang="fr-CH" sz="2400" b="0" i="1" smtClean="0">
                                <a:latin typeface="Cambria Math" charset="0"/>
                                <a:ea typeface="Cambria Math" charset="0"/>
                                <a:cs typeface="Cambria Math" charset="0"/>
                              </a:rPr>
                              <m:t>𝑗</m:t>
                            </m:r>
                          </m:sub>
                        </m:sSub>
                        <m:r>
                          <a:rPr lang="fr-CH" sz="2400" b="0" i="1" smtClean="0">
                            <a:latin typeface="Cambria Math" charset="0"/>
                          </a:rPr>
                          <m:t>))</m:t>
                        </m:r>
                      </m:den>
                    </m:f>
                  </m:oMath>
                </a14:m>
                <a:r>
                  <a:rPr lang="fr-FR" sz="2400" dirty="0" smtClean="0"/>
                  <a:t>   </a:t>
                </a:r>
                <a14:m>
                  <m:oMath xmlns:m="http://schemas.openxmlformats.org/officeDocument/2006/math">
                    <m:r>
                      <a:rPr lang="fr-CH" sz="2400" b="0" i="0" smtClean="0">
                        <a:latin typeface="Cambria Math" charset="0"/>
                      </a:rPr>
                      <m:t>− </m:t>
                    </m:r>
                    <m:sSub>
                      <m:sSubPr>
                        <m:ctrlPr>
                          <a:rPr lang="en-US" sz="2400" b="0" i="1" smtClean="0">
                            <a:latin typeface="Cambria Math" charset="0"/>
                          </a:rPr>
                        </m:ctrlPr>
                      </m:sSubPr>
                      <m:e>
                        <m:r>
                          <a:rPr lang="fr-CH" sz="2400" b="0" i="1" smtClean="0">
                            <a:latin typeface="Cambria Math" charset="0"/>
                          </a:rPr>
                          <m:t>𝑚</m:t>
                        </m:r>
                      </m:e>
                      <m:sub>
                        <m:r>
                          <a:rPr lang="fr-CH" sz="2400" b="0" i="1" smtClean="0">
                            <a:latin typeface="Cambria Math" charset="0"/>
                          </a:rPr>
                          <m:t>0</m:t>
                        </m:r>
                      </m:sub>
                    </m:sSub>
                  </m:oMath>
                </a14:m>
                <a:r>
                  <a:rPr lang="fr-FR" sz="2400" dirty="0" smtClean="0"/>
                  <a:t> </a:t>
                </a:r>
                <a:endParaRPr lang="fr-FR" sz="2400" dirty="0"/>
              </a:p>
            </p:txBody>
          </p:sp>
        </mc:Choice>
        <mc:Fallback xmlns="">
          <p:sp>
            <p:nvSpPr>
              <p:cNvPr id="7" name="ZoneTexte 6"/>
              <p:cNvSpPr txBox="1">
                <a:spLocks noRot="1" noChangeAspect="1" noMove="1" noResize="1" noEditPoints="1" noAdjustHandles="1" noChangeArrowheads="1" noChangeShapeType="1" noTextEdit="1"/>
              </p:cNvSpPr>
              <p:nvPr/>
            </p:nvSpPr>
            <p:spPr>
              <a:xfrm>
                <a:off x="8184232" y="5887431"/>
                <a:ext cx="3181310" cy="627929"/>
              </a:xfrm>
              <a:prstGeom prst="rect">
                <a:avLst/>
              </a:prstGeom>
              <a:blipFill rotWithShape="0">
                <a:blip r:embed="rId2"/>
                <a:stretch>
                  <a:fillRect l="-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2061275" y="5661248"/>
                <a:ext cx="4834232"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2400" b="0" i="1" smtClean="0">
                          <a:latin typeface="Cambria Math" charset="0"/>
                        </a:rPr>
                        <m:t>𝑍</m:t>
                      </m:r>
                      <m:r>
                        <a:rPr lang="fr-CH" sz="2400" b="0" i="1" smtClean="0">
                          <a:latin typeface="Cambria Math" charset="0"/>
                        </a:rPr>
                        <m:t>=</m:t>
                      </m:r>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0  </m:t>
                          </m:r>
                        </m:sub>
                      </m:sSub>
                      <m:r>
                        <a:rPr lang="fr-CH" sz="2400" b="0" i="1" smtClean="0">
                          <a:latin typeface="Cambria Math" charset="0"/>
                        </a:rPr>
                        <m:t>−</m:t>
                      </m:r>
                      <m:nary>
                        <m:naryPr>
                          <m:chr m:val="∑"/>
                          <m:ctrlPr>
                            <a:rPr lang="is-IS" sz="2400" b="0" i="1" smtClean="0">
                              <a:latin typeface="Cambria Math" charset="0"/>
                            </a:rPr>
                          </m:ctrlPr>
                        </m:naryPr>
                        <m:sub>
                          <m:r>
                            <m:rPr>
                              <m:brk m:alnAt="23"/>
                            </m:rPr>
                            <a:rPr lang="fr-CH" sz="2400" b="0" i="1" smtClean="0">
                              <a:latin typeface="Cambria Math" charset="0"/>
                            </a:rPr>
                            <m:t>𝑗</m:t>
                          </m:r>
                          <m:r>
                            <a:rPr lang="fr-CH" sz="2400" b="0" i="1" smtClean="0">
                              <a:latin typeface="Cambria Math" charset="0"/>
                            </a:rPr>
                            <m:t>=1</m:t>
                          </m:r>
                        </m:sub>
                        <m:sup>
                          <m:r>
                            <a:rPr lang="fr-CH" sz="2400" b="0" i="1" smtClean="0">
                              <a:latin typeface="Cambria Math" charset="0"/>
                            </a:rPr>
                            <m:t>𝑁</m:t>
                          </m:r>
                        </m:sup>
                        <m:e>
                          <m:sSub>
                            <m:sSubPr>
                              <m:ctrlPr>
                                <a:rPr lang="en-US" sz="2400" b="0" i="1" smtClean="0">
                                  <a:latin typeface="Cambria Math" charset="0"/>
                                </a:rPr>
                              </m:ctrlPr>
                            </m:sSubPr>
                            <m:e>
                              <m:r>
                                <a:rPr lang="fr-CH" sz="2400" b="0" i="1" smtClean="0">
                                  <a:latin typeface="Cambria Math" charset="0"/>
                                </a:rPr>
                                <m:t>h</m:t>
                              </m:r>
                            </m:e>
                            <m:sub>
                              <m:r>
                                <a:rPr lang="fr-CH" sz="2400" b="0" i="1" smtClean="0">
                                  <a:latin typeface="Cambria Math" charset="0"/>
                                </a:rPr>
                                <m:t>𝑗</m:t>
                              </m:r>
                            </m:sub>
                          </m:sSub>
                          <m:r>
                            <m:rPr>
                              <m:sty m:val="p"/>
                            </m:rPr>
                            <a:rPr lang="fr-CH" sz="2400" b="0" i="0" smtClean="0">
                              <a:latin typeface="Cambria Math" charset="0"/>
                            </a:rPr>
                            <m:t>ln</m:t>
                          </m:r>
                          <m:r>
                            <a:rPr lang="fr-CH" sz="2400" b="0" i="1" smtClean="0">
                              <a:latin typeface="Cambria Math" charset="0"/>
                            </a:rPr>
                            <m:t>⁡(</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 −</m:t>
                          </m:r>
                          <m:sSub>
                            <m:sSubPr>
                              <m:ctrlPr>
                                <a:rPr lang="en-US" sz="2400" b="0" i="1" smtClean="0">
                                  <a:latin typeface="Cambria Math" charset="0"/>
                                </a:rPr>
                              </m:ctrlPr>
                            </m:sSubPr>
                            <m:e>
                              <m:sSup>
                                <m:sSupPr>
                                  <m:ctrlPr>
                                    <a:rPr lang="fr-CH" sz="2400" b="0" i="1" smtClean="0">
                                      <a:latin typeface="Cambria Math" charset="0"/>
                                    </a:rPr>
                                  </m:ctrlPr>
                                </m:sSupPr>
                                <m:e>
                                  <m:r>
                                    <a:rPr lang="fr-CH" sz="2400" b="0" i="1" smtClean="0">
                                      <a:latin typeface="Cambria Math" charset="0"/>
                                    </a:rPr>
                                    <m:t>𝐿</m:t>
                                  </m:r>
                                </m:e>
                                <m:sup>
                                  <m:r>
                                    <a:rPr lang="fr-CH" sz="2400" b="0" i="1" smtClean="0">
                                      <a:latin typeface="Cambria Math" charset="0"/>
                                    </a:rPr>
                                    <m:t>′</m:t>
                                  </m:r>
                                </m:sup>
                              </m:sSup>
                            </m:e>
                            <m:sub>
                              <m:r>
                                <a:rPr lang="fr-CH" sz="2400" b="0" i="1" smtClean="0">
                                  <a:latin typeface="Cambria Math" charset="0"/>
                                </a:rPr>
                                <m:t>𝑠</m:t>
                              </m:r>
                              <m:r>
                                <a:rPr lang="fr-CH" sz="2400" i="1">
                                  <a:latin typeface="Cambria Math" charset="0"/>
                                  <a:ea typeface="Cambria Math" charset="0"/>
                                  <a:cs typeface="Cambria Math" charset="0"/>
                                </a:rPr>
                                <m:t>𝜆</m:t>
                              </m:r>
                              <m:r>
                                <a:rPr lang="fr-CH" sz="2400" b="0" i="1" smtClean="0">
                                  <a:latin typeface="Cambria Math" charset="0"/>
                                </a:rPr>
                                <m:t>𝑗</m:t>
                              </m:r>
                            </m:sub>
                          </m:sSub>
                          <m:r>
                            <a:rPr lang="fr-CH" sz="2400" b="0" i="1" smtClean="0">
                              <a:latin typeface="Cambria Math" charset="0"/>
                            </a:rPr>
                            <m:t>)</m:t>
                          </m:r>
                        </m:e>
                      </m:nary>
                    </m:oMath>
                  </m:oMathPara>
                </a14:m>
                <a:endParaRPr lang="fr-FR" sz="2400" dirty="0"/>
              </a:p>
            </p:txBody>
          </p:sp>
        </mc:Choice>
        <mc:Fallback xmlns="">
          <p:sp>
            <p:nvSpPr>
              <p:cNvPr id="8" name="ZoneTexte 7"/>
              <p:cNvSpPr txBox="1">
                <a:spLocks noRot="1" noChangeAspect="1" noMove="1" noResize="1" noEditPoints="1" noAdjustHandles="1" noChangeArrowheads="1" noChangeShapeType="1" noTextEdit="1"/>
              </p:cNvSpPr>
              <p:nvPr/>
            </p:nvSpPr>
            <p:spPr>
              <a:xfrm>
                <a:off x="2061275" y="5661248"/>
                <a:ext cx="4834232" cy="1080296"/>
              </a:xfrm>
              <a:prstGeom prst="rect">
                <a:avLst/>
              </a:prstGeom>
              <a:blipFill rotWithShape="0">
                <a:blip r:embed="rId3"/>
                <a:stretch>
                  <a:fillRect/>
                </a:stretch>
              </a:blipFill>
            </p:spPr>
            <p:txBody>
              <a:bodyPr/>
              <a:lstStyle/>
              <a:p>
                <a:r>
                  <a:rPr lang="en-US">
                    <a:noFill/>
                  </a:rPr>
                  <a:t> </a:t>
                </a:r>
              </a:p>
            </p:txBody>
          </p:sp>
        </mc:Fallback>
      </mc:AlternateContent>
      <p:sp>
        <p:nvSpPr>
          <p:cNvPr id="3" name="ZoneTexte 2"/>
          <p:cNvSpPr txBox="1"/>
          <p:nvPr/>
        </p:nvSpPr>
        <p:spPr>
          <a:xfrm>
            <a:off x="1" y="1412776"/>
            <a:ext cx="12072663" cy="369332"/>
          </a:xfrm>
          <a:prstGeom prst="rect">
            <a:avLst/>
          </a:prstGeom>
          <a:noFill/>
        </p:spPr>
        <p:txBody>
          <a:bodyPr wrap="square" rtlCol="0">
            <a:spAutoFit/>
          </a:bodyPr>
          <a:lstStyle/>
          <a:p>
            <a:pPr algn="ctr"/>
            <a:r>
              <a:rPr lang="en-US" b="1" dirty="0" smtClean="0">
                <a:latin typeface="Arial" charset="0"/>
                <a:ea typeface="Arial" charset="0"/>
                <a:cs typeface="Arial" charset="0"/>
              </a:rPr>
              <a:t>Assumes constant water optical properties</a:t>
            </a:r>
            <a:endParaRPr lang="en-US" b="1" dirty="0">
              <a:latin typeface="Arial" charset="0"/>
              <a:ea typeface="Arial" charset="0"/>
              <a:cs typeface="Arial"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Tree>
    <p:extLst>
      <p:ext uri="{BB962C8B-B14F-4D97-AF65-F5344CB8AC3E}">
        <p14:creationId xmlns:p14="http://schemas.microsoft.com/office/powerpoint/2010/main" val="1709564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Tree>
    <p:extLst>
      <p:ext uri="{BB962C8B-B14F-4D97-AF65-F5344CB8AC3E}">
        <p14:creationId xmlns:p14="http://schemas.microsoft.com/office/powerpoint/2010/main" val="36432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2743"/>
            <a:ext cx="5863282" cy="559525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04" y="3704797"/>
            <a:ext cx="4896544" cy="3036570"/>
          </a:xfrm>
          <a:prstGeom prst="rect">
            <a:avLst/>
          </a:prstGeom>
        </p:spPr>
      </p:pic>
      <p:sp>
        <p:nvSpPr>
          <p:cNvPr id="6" name="Rectangle 5"/>
          <p:cNvSpPr/>
          <p:nvPr/>
        </p:nvSpPr>
        <p:spPr>
          <a:xfrm rot="767192">
            <a:off x="8782555" y="3193040"/>
            <a:ext cx="61902" cy="216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767192">
            <a:off x="10039873" y="3912053"/>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767192">
            <a:off x="8738700" y="3191972"/>
            <a:ext cx="86158" cy="24628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p:cNvSpPr txBox="1"/>
          <p:nvPr/>
        </p:nvSpPr>
        <p:spPr>
          <a:xfrm>
            <a:off x="4007768" y="2274733"/>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806859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977" y="-5139953"/>
            <a:ext cx="19082121" cy="18209831"/>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5" name="Rectangle 4"/>
          <p:cNvSpPr/>
          <p:nvPr/>
        </p:nvSpPr>
        <p:spPr>
          <a:xfrm>
            <a:off x="-2184920" y="5157192"/>
            <a:ext cx="5256584" cy="5184576"/>
          </a:xfrm>
          <a:prstGeom prst="rect">
            <a:avLst/>
          </a:prstGeom>
          <a:solidFill>
            <a:srgbClr val="05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 y="4581128"/>
            <a:ext cx="1728193" cy="2007669"/>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796" y="5911464"/>
            <a:ext cx="1979083" cy="677333"/>
          </a:xfrm>
          <a:prstGeom prst="rect">
            <a:avLst/>
          </a:prstGeom>
        </p:spPr>
      </p:pic>
      <p:sp>
        <p:nvSpPr>
          <p:cNvPr id="8" name="Rectangle 7"/>
          <p:cNvSpPr/>
          <p:nvPr/>
        </p:nvSpPr>
        <p:spPr>
          <a:xfrm>
            <a:off x="1859190" y="6122254"/>
            <a:ext cx="1620181" cy="548408"/>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p:cNvSpPr txBox="1"/>
          <p:nvPr/>
        </p:nvSpPr>
        <p:spPr>
          <a:xfrm>
            <a:off x="2015378" y="6151533"/>
            <a:ext cx="2520280" cy="646331"/>
          </a:xfrm>
          <a:prstGeom prst="rect">
            <a:avLst/>
          </a:prstGeom>
          <a:noFill/>
        </p:spPr>
        <p:txBody>
          <a:bodyPr wrap="square" rtlCol="0">
            <a:spAutoFit/>
          </a:bodyPr>
          <a:lstStyle/>
          <a:p>
            <a:r>
              <a:rPr lang="en-US" dirty="0" err="1">
                <a:solidFill>
                  <a:schemeClr val="bg1"/>
                </a:solidFill>
                <a:latin typeface="Arial" charset="0"/>
                <a:ea typeface="Arial" charset="0"/>
                <a:cs typeface="Arial" charset="0"/>
              </a:rPr>
              <a:t>Lyzenga</a:t>
            </a:r>
            <a:r>
              <a:rPr lang="en-US" dirty="0">
                <a:solidFill>
                  <a:schemeClr val="bg1"/>
                </a:solidFill>
                <a:latin typeface="Arial" charset="0"/>
                <a:ea typeface="Arial" charset="0"/>
                <a:cs typeface="Arial" charset="0"/>
              </a:rPr>
              <a:t>:  3 classes</a:t>
            </a:r>
          </a:p>
          <a:p>
            <a:endParaRPr lang="en-US" dirty="0">
              <a:solidFill>
                <a:schemeClr val="bg1"/>
              </a:solidFill>
            </a:endParaRPr>
          </a:p>
        </p:txBody>
      </p:sp>
    </p:spTree>
    <p:extLst>
      <p:ext uri="{BB962C8B-B14F-4D97-AF65-F5344CB8AC3E}">
        <p14:creationId xmlns:p14="http://schemas.microsoft.com/office/powerpoint/2010/main" val="830670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88" y="0"/>
            <a:ext cx="7708475" cy="68580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8" name="ZoneTexte 7"/>
          <p:cNvSpPr txBox="1"/>
          <p:nvPr/>
        </p:nvSpPr>
        <p:spPr>
          <a:xfrm>
            <a:off x="335360" y="5013176"/>
            <a:ext cx="2520280" cy="646331"/>
          </a:xfrm>
          <a:prstGeom prst="rect">
            <a:avLst/>
          </a:prstGeom>
          <a:noFill/>
        </p:spPr>
        <p:txBody>
          <a:bodyPr wrap="square" rtlCol="0">
            <a:spAutoFit/>
          </a:bodyPr>
          <a:lstStyle/>
          <a:p>
            <a:r>
              <a:rPr lang="en-US" dirty="0" err="1">
                <a:latin typeface="Arial" charset="0"/>
                <a:ea typeface="Arial" charset="0"/>
                <a:cs typeface="Arial" charset="0"/>
              </a:rPr>
              <a:t>Lyzenga</a:t>
            </a:r>
            <a:r>
              <a:rPr lang="en-US" dirty="0">
                <a:latin typeface="Arial" charset="0"/>
                <a:ea typeface="Arial" charset="0"/>
                <a:cs typeface="Arial" charset="0"/>
              </a:rPr>
              <a:t>:  3 classes</a:t>
            </a:r>
          </a:p>
          <a:p>
            <a:endParaRPr lang="en-US" dirty="0"/>
          </a:p>
        </p:txBody>
      </p:sp>
    </p:spTree>
    <p:extLst>
      <p:ext uri="{BB962C8B-B14F-4D97-AF65-F5344CB8AC3E}">
        <p14:creationId xmlns:p14="http://schemas.microsoft.com/office/powerpoint/2010/main" val="132331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069" y="0"/>
            <a:ext cx="7708475" cy="68580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
        <p:nvSpPr>
          <p:cNvPr id="14" name="ZoneTexte 13"/>
          <p:cNvSpPr txBox="1"/>
          <p:nvPr/>
        </p:nvSpPr>
        <p:spPr>
          <a:xfrm>
            <a:off x="335360" y="5013176"/>
            <a:ext cx="2520280" cy="646331"/>
          </a:xfrm>
          <a:prstGeom prst="rect">
            <a:avLst/>
          </a:prstGeom>
          <a:noFill/>
        </p:spPr>
        <p:txBody>
          <a:bodyPr wrap="square" rtlCol="0">
            <a:spAutoFit/>
          </a:bodyPr>
          <a:lstStyle/>
          <a:p>
            <a:r>
              <a:rPr lang="en-US" dirty="0" err="1" smtClean="0">
                <a:latin typeface="Arial" charset="0"/>
                <a:ea typeface="Arial" charset="0"/>
                <a:cs typeface="Arial" charset="0"/>
              </a:rPr>
              <a:t>Stumpf</a:t>
            </a:r>
            <a:r>
              <a:rPr lang="en-US" dirty="0" smtClean="0">
                <a:latin typeface="Arial" charset="0"/>
                <a:ea typeface="Arial" charset="0"/>
                <a:cs typeface="Arial" charset="0"/>
              </a:rPr>
              <a:t>:  8 </a:t>
            </a:r>
            <a:r>
              <a:rPr lang="en-US" dirty="0">
                <a:latin typeface="Arial" charset="0"/>
                <a:ea typeface="Arial" charset="0"/>
                <a:cs typeface="Arial" charset="0"/>
              </a:rPr>
              <a:t>classes</a:t>
            </a:r>
          </a:p>
          <a:p>
            <a:endParaRPr lang="en-US" dirty="0"/>
          </a:p>
        </p:txBody>
      </p:sp>
    </p:spTree>
    <p:extLst>
      <p:ext uri="{BB962C8B-B14F-4D97-AF65-F5344CB8AC3E}">
        <p14:creationId xmlns:p14="http://schemas.microsoft.com/office/powerpoint/2010/main" val="2101086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6768" y="0"/>
            <a:ext cx="13249472" cy="1262743"/>
          </a:xfrm>
          <a:prstGeom prst="rect">
            <a:avLst/>
          </a:prstGeom>
          <a:solidFill>
            <a:srgbClr val="07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r 2"/>
          <p:cNvGrpSpPr/>
          <p:nvPr/>
        </p:nvGrpSpPr>
        <p:grpSpPr>
          <a:xfrm>
            <a:off x="3284069" y="0"/>
            <a:ext cx="7708475" cy="6858000"/>
            <a:chOff x="2235200" y="0"/>
            <a:chExt cx="7708475" cy="685800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0"/>
              <a:ext cx="7708475" cy="6858000"/>
            </a:xfrm>
            <a:prstGeom prst="rect">
              <a:avLst/>
            </a:prstGeom>
          </p:spPr>
        </p:pic>
        <p:sp>
          <p:nvSpPr>
            <p:cNvPr id="4" name="Rectangle 3"/>
            <p:cNvSpPr/>
            <p:nvPr/>
          </p:nvSpPr>
          <p:spPr>
            <a:xfrm>
              <a:off x="3143672" y="1412776"/>
              <a:ext cx="45719" cy="5760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07768" y="4005064"/>
              <a:ext cx="864096"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7728" y="3527297"/>
              <a:ext cx="1440160" cy="4571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40016" y="4005064"/>
              <a:ext cx="45719" cy="208823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 y="1268761"/>
            <a:ext cx="2122536" cy="3345244"/>
          </a:xfrm>
          <a:prstGeom prst="rect">
            <a:avLst/>
          </a:prstGeom>
        </p:spPr>
      </p:pic>
      <p:sp>
        <p:nvSpPr>
          <p:cNvPr id="2" name="Titre 1"/>
          <p:cNvSpPr>
            <a:spLocks noGrp="1"/>
          </p:cNvSpPr>
          <p:nvPr>
            <p:ph type="title"/>
          </p:nvPr>
        </p:nvSpPr>
        <p:spPr>
          <a:xfrm>
            <a:off x="0" y="0"/>
            <a:ext cx="12192000" cy="1262743"/>
          </a:xfrm>
          <a:solidFill>
            <a:srgbClr val="08315A">
              <a:alpha val="0"/>
            </a:srgbClr>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r>
              <a:rPr lang="fr-FR" sz="3600" dirty="0" smtClean="0">
                <a:solidFill>
                  <a:schemeClr val="bg1"/>
                </a:solidFill>
                <a:latin typeface="Latin Modern Roman 12" charset="0"/>
                <a:ea typeface="Latin Modern Roman 12" charset="0"/>
                <a:cs typeface="Latin Modern Roman 12" charset="0"/>
              </a:rPr>
              <a:t> calibration</a:t>
            </a:r>
          </a:p>
        </p:txBody>
      </p:sp>
    </p:spTree>
    <p:extLst>
      <p:ext uri="{BB962C8B-B14F-4D97-AF65-F5344CB8AC3E}">
        <p14:creationId xmlns:p14="http://schemas.microsoft.com/office/powerpoint/2010/main" val="117106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ctr"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Satellite </a:t>
            </a:r>
            <a:r>
              <a:rPr lang="fr-FR" sz="3600" dirty="0" err="1" smtClean="0">
                <a:solidFill>
                  <a:schemeClr val="bg1"/>
                </a:solidFill>
                <a:latin typeface="Latin Modern Roman 12" charset="0"/>
                <a:ea typeface="Latin Modern Roman 12" charset="0"/>
                <a:cs typeface="Latin Modern Roman 12" charset="0"/>
              </a:rPr>
              <a:t>derived</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bathymetry</a:t>
            </a:r>
            <a:r>
              <a:rPr lang="fr-FR" sz="3600" dirty="0" smtClean="0">
                <a:solidFill>
                  <a:schemeClr val="bg1"/>
                </a:solidFill>
                <a:latin typeface="Latin Modern Roman 12" charset="0"/>
                <a:ea typeface="Latin Modern Roman 12" charset="0"/>
                <a:cs typeface="Latin Modern Roman 12" charset="0"/>
              </a:rPr>
              <a:t>, motivation and background</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19336" y="1262743"/>
            <a:ext cx="11953328"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algn="ctr" eaLnBrk="1" hangingPunct="1">
              <a:lnSpc>
                <a:spcPct val="90000"/>
              </a:lnSpc>
              <a:spcBef>
                <a:spcPts val="0"/>
              </a:spcBef>
              <a:spcAft>
                <a:spcPct val="50000"/>
              </a:spcAft>
              <a:buClr>
                <a:srgbClr val="333399"/>
              </a:buClr>
              <a:buNone/>
              <a:defRPr/>
            </a:pPr>
            <a:r>
              <a:rPr lang="fr-FR" sz="2800" dirty="0" err="1" smtClean="0"/>
              <a:t>Bathymetry</a:t>
            </a:r>
            <a:r>
              <a:rPr lang="fr-FR" sz="2800" dirty="0" smtClean="0"/>
              <a:t>, a key variable</a:t>
            </a:r>
          </a:p>
          <a:p>
            <a:pPr marL="0" indent="0" algn="ctr" eaLnBrk="1" hangingPunct="1">
              <a:lnSpc>
                <a:spcPct val="90000"/>
              </a:lnSpc>
              <a:spcBef>
                <a:spcPts val="0"/>
              </a:spcBef>
              <a:spcAft>
                <a:spcPct val="50000"/>
              </a:spcAft>
              <a:buClr>
                <a:srgbClr val="333399"/>
              </a:buClr>
              <a:buNone/>
              <a:defRPr/>
            </a:pPr>
            <a:r>
              <a:rPr lang="fr-FR" sz="2800" i="1" dirty="0" smtClean="0"/>
              <a:t>PRESENCE </a:t>
            </a:r>
            <a:r>
              <a:rPr lang="fr-FR" sz="2800" b="0" dirty="0" smtClean="0"/>
              <a:t>: </a:t>
            </a:r>
          </a:p>
          <a:p>
            <a:pPr marL="0" indent="0" algn="ctr" eaLnBrk="1" hangingPunct="1">
              <a:lnSpc>
                <a:spcPct val="90000"/>
              </a:lnSpc>
              <a:spcBef>
                <a:spcPts val="0"/>
              </a:spcBef>
              <a:spcAft>
                <a:spcPct val="50000"/>
              </a:spcAft>
              <a:buClr>
                <a:srgbClr val="333399"/>
              </a:buClr>
              <a:buNone/>
              <a:defRPr/>
            </a:pPr>
            <a:r>
              <a:rPr lang="fr-FR" sz="2800" b="0" dirty="0" smtClean="0"/>
              <a:t>« </a:t>
            </a:r>
            <a:r>
              <a:rPr lang="fr-FR" sz="2800" b="0" dirty="0" err="1" smtClean="0"/>
              <a:t>PREssions</a:t>
            </a:r>
            <a:r>
              <a:rPr lang="fr-FR" sz="2800" b="0" dirty="0" smtClean="0"/>
              <a:t> </a:t>
            </a:r>
            <a:r>
              <a:rPr lang="fr-FR" sz="2800" b="0" dirty="0"/>
              <a:t>sur les </a:t>
            </a:r>
            <a:r>
              <a:rPr lang="fr-FR" sz="2800" b="0" dirty="0" err="1"/>
              <a:t>Ecosys</a:t>
            </a:r>
            <a:r>
              <a:rPr lang="fr-FR" sz="2800" b="0" dirty="0"/>
              <a:t>- </a:t>
            </a:r>
            <a:r>
              <a:rPr lang="fr-FR" sz="2800" b="0" dirty="0" err="1"/>
              <a:t>tèmes</a:t>
            </a:r>
            <a:r>
              <a:rPr lang="fr-FR" sz="2800" b="0" dirty="0"/>
              <a:t> </a:t>
            </a:r>
            <a:r>
              <a:rPr lang="fr-FR" sz="2800" b="0" dirty="0" err="1"/>
              <a:t>récifo-lagonaires</a:t>
            </a:r>
            <a:r>
              <a:rPr lang="fr-FR" sz="2800" b="0" dirty="0"/>
              <a:t> de </a:t>
            </a:r>
            <a:r>
              <a:rPr lang="fr-FR" sz="2800" b="0" dirty="0" err="1" smtClean="0"/>
              <a:t>Nouvelle-CalédoniE</a:t>
            </a:r>
            <a:r>
              <a:rPr lang="fr-FR" sz="2800" b="0" dirty="0" smtClean="0"/>
              <a:t> » </a:t>
            </a:r>
            <a:endParaRPr lang="en-US" sz="2000" i="1"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Traditional bathymetric measurements:</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By echo-sounder at the surface</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Expensive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Not achievable everywhere</a:t>
            </a: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Satellite derived bathymetry :</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Less accurate but</a:t>
            </a:r>
            <a:r>
              <a:rPr lang="mr-IN" sz="1600" kern="0" dirty="0" smtClean="0">
                <a:solidFill>
                  <a:srgbClr val="000000"/>
                </a:solidFill>
                <a:latin typeface="Arial" charset="0"/>
                <a:ea typeface="Arial" charset="0"/>
                <a:cs typeface="Arial" charset="0"/>
              </a:rPr>
              <a:t>…</a:t>
            </a:r>
            <a:endParaRPr lang="fr-CH"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Large scale water depth retrieval</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High Resolution</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Maximum depth : 25 </a:t>
            </a:r>
            <a:r>
              <a:rPr lang="mr-IN" sz="1600" kern="0" dirty="0" smtClean="0">
                <a:solidFill>
                  <a:srgbClr val="000000"/>
                </a:solidFill>
                <a:latin typeface="Arial" charset="0"/>
                <a:ea typeface="Arial" charset="0"/>
                <a:cs typeface="Arial" charset="0"/>
              </a:rPr>
              <a:t>–</a:t>
            </a:r>
            <a:r>
              <a:rPr lang="en-US" sz="1600" kern="0" dirty="0" smtClean="0">
                <a:solidFill>
                  <a:srgbClr val="000000"/>
                </a:solidFill>
                <a:latin typeface="Arial" charset="0"/>
                <a:ea typeface="Arial" charset="0"/>
                <a:cs typeface="Arial" charset="0"/>
              </a:rPr>
              <a:t> 30 meters</a:t>
            </a:r>
            <a:endParaRPr lang="en-US" kern="0" dirty="0">
              <a:solidFill>
                <a:srgbClr val="000000"/>
              </a:solidFill>
              <a:latin typeface="Arial" charset="0"/>
              <a:ea typeface="Arial" charset="0"/>
              <a:cs typeface="Arial" charset="0"/>
            </a:endParaRPr>
          </a:p>
        </p:txBody>
      </p:sp>
      <p:sp>
        <p:nvSpPr>
          <p:cNvPr id="7" name="Rectangle 3"/>
          <p:cNvSpPr txBox="1">
            <a:spLocks noChangeArrowheads="1"/>
          </p:cNvSpPr>
          <p:nvPr/>
        </p:nvSpPr>
        <p:spPr bwMode="auto">
          <a:xfrm>
            <a:off x="6096000" y="3068960"/>
            <a:ext cx="6248400"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smtClean="0">
                <a:solidFill>
                  <a:srgbClr val="000000"/>
                </a:solidFill>
                <a:latin typeface="Arial" charset="0"/>
                <a:ea typeface="Arial" charset="0"/>
                <a:cs typeface="Arial" charset="0"/>
              </a:rPr>
              <a:t>Sate </a:t>
            </a:r>
            <a:r>
              <a:rPr lang="en-US" sz="2000" kern="0" dirty="0" smtClean="0">
                <a:solidFill>
                  <a:srgbClr val="000000"/>
                </a:solidFill>
                <a:latin typeface="Arial" charset="0"/>
                <a:ea typeface="Arial" charset="0"/>
                <a:cs typeface="Arial" charset="0"/>
              </a:rPr>
              <a:t>of the art SDB:</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Empirical modelling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Semi-analytical modelling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Machine-learning</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Classification</a:t>
            </a:r>
          </a:p>
        </p:txBody>
      </p:sp>
    </p:spTree>
    <p:extLst>
      <p:ext uri="{BB962C8B-B14F-4D97-AF65-F5344CB8AC3E}">
        <p14:creationId xmlns:p14="http://schemas.microsoft.com/office/powerpoint/2010/main" val="55978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Method and </a:t>
            </a:r>
            <a:r>
              <a:rPr lang="fr-FR" sz="3600" dirty="0" err="1" smtClean="0">
                <a:solidFill>
                  <a:schemeClr val="bg1"/>
                </a:solidFill>
                <a:latin typeface="Latin Modern Roman 12" charset="0"/>
                <a:ea typeface="Latin Modern Roman 12" charset="0"/>
                <a:cs typeface="Latin Modern Roman 12" charset="0"/>
              </a:rPr>
              <a:t>results</a:t>
            </a:r>
            <a:r>
              <a:rPr lang="fr-FR" sz="3600" dirty="0" smtClean="0">
                <a:solidFill>
                  <a:schemeClr val="bg1"/>
                </a:solidFill>
                <a:latin typeface="Latin Modern Roman 12" charset="0"/>
                <a:ea typeface="Latin Modern Roman 12" charset="0"/>
                <a:cs typeface="Latin Modern Roman 12" charset="0"/>
              </a:rPr>
              <a:t> : </a:t>
            </a:r>
            <a:r>
              <a:rPr lang="fr-FR" sz="3600" dirty="0" err="1" smtClean="0">
                <a:solidFill>
                  <a:schemeClr val="bg1"/>
                </a:solidFill>
                <a:latin typeface="Latin Modern Roman 12" charset="0"/>
                <a:ea typeface="Latin Modern Roman 12" charset="0"/>
                <a:cs typeface="Latin Modern Roman 12" charset="0"/>
              </a:rPr>
              <a:t>Empirical</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models</a:t>
            </a:r>
            <a:endParaRPr lang="fr-FR" sz="3600" dirty="0" smtClean="0">
              <a:solidFill>
                <a:schemeClr val="bg1"/>
              </a:solidFill>
              <a:latin typeface="Latin Modern Roman 12" charset="0"/>
              <a:ea typeface="Latin Modern Roman 12" charset="0"/>
              <a:cs typeface="Latin Modern Roman 12" charset="0"/>
            </a:endParaRPr>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424" y="2161638"/>
            <a:ext cx="2977714" cy="2101026"/>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8" y="2166326"/>
            <a:ext cx="2977714" cy="2101026"/>
          </a:xfrm>
          <a:prstGeom prst="rect">
            <a:avLst/>
          </a:prstGeom>
        </p:spPr>
      </p:pic>
      <p:pic>
        <p:nvPicPr>
          <p:cNvPr id="22" name="Imag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9284" y="2166326"/>
            <a:ext cx="2977714" cy="2101026"/>
          </a:xfrm>
          <a:prstGeom prst="rect">
            <a:avLst/>
          </a:prstGeom>
        </p:spPr>
      </p:pic>
      <p:pic>
        <p:nvPicPr>
          <p:cNvPr id="23" name="Imag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482" y="2161638"/>
            <a:ext cx="2977714" cy="2101026"/>
          </a:xfrm>
          <a:prstGeom prst="rect">
            <a:avLst/>
          </a:prstGeom>
        </p:spPr>
      </p:pic>
      <p:pic>
        <p:nvPicPr>
          <p:cNvPr id="26" name="Imag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8610" y="4627392"/>
            <a:ext cx="2996062" cy="2113973"/>
          </a:xfrm>
          <a:prstGeom prst="rect">
            <a:avLst/>
          </a:prstGeom>
        </p:spPr>
      </p:pic>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0" y="4627393"/>
            <a:ext cx="2996062" cy="2113973"/>
          </a:xfrm>
          <a:prstGeom prst="rect">
            <a:avLst/>
          </a:prstGeom>
        </p:spPr>
      </p:pic>
      <p:pic>
        <p:nvPicPr>
          <p:cNvPr id="28" name="Imag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2073" y="4627394"/>
            <a:ext cx="2996062" cy="2113973"/>
          </a:xfrm>
          <a:prstGeom prst="rect">
            <a:avLst/>
          </a:prstGeom>
        </p:spPr>
      </p:pic>
      <p:pic>
        <p:nvPicPr>
          <p:cNvPr id="29" name="Imag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2227" y="4627395"/>
            <a:ext cx="2996062" cy="2113973"/>
          </a:xfrm>
          <a:prstGeom prst="rect">
            <a:avLst/>
          </a:prstGeom>
        </p:spPr>
      </p:pic>
      <p:pic>
        <p:nvPicPr>
          <p:cNvPr id="32" name="Imag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2156" y="6147"/>
            <a:ext cx="2309509" cy="2054701"/>
          </a:xfrm>
          <a:prstGeom prst="rect">
            <a:avLst/>
          </a:prstGeom>
        </p:spPr>
      </p:pic>
      <p:sp>
        <p:nvSpPr>
          <p:cNvPr id="33" name="Rectangle 32"/>
          <p:cNvSpPr/>
          <p:nvPr/>
        </p:nvSpPr>
        <p:spPr>
          <a:xfrm>
            <a:off x="10214340" y="429424"/>
            <a:ext cx="13698" cy="17259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473229" y="1206090"/>
            <a:ext cx="258889" cy="1369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65359" y="1062948"/>
            <a:ext cx="431481" cy="1369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42025" y="1206090"/>
            <a:ext cx="13698" cy="62564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4224" y="2132856"/>
            <a:ext cx="2545432" cy="688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31938" y="2135417"/>
            <a:ext cx="2545432" cy="688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79280" y="2135417"/>
            <a:ext cx="2545432" cy="6887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547376" y="2141469"/>
            <a:ext cx="2545432" cy="688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ZoneTexte 40"/>
          <p:cNvSpPr txBox="1"/>
          <p:nvPr/>
        </p:nvSpPr>
        <p:spPr>
          <a:xfrm>
            <a:off x="4543914" y="1452314"/>
            <a:ext cx="3096344" cy="369332"/>
          </a:xfrm>
          <a:prstGeom prst="rect">
            <a:avLst/>
          </a:prstGeom>
          <a:noFill/>
        </p:spPr>
        <p:txBody>
          <a:bodyPr wrap="square" rtlCol="0">
            <a:spAutoFit/>
          </a:bodyPr>
          <a:lstStyle/>
          <a:p>
            <a:pPr algn="ctr"/>
            <a:r>
              <a:rPr lang="en-US" dirty="0" err="1" smtClean="0"/>
              <a:t>Lyzenga</a:t>
            </a:r>
            <a:r>
              <a:rPr lang="en-US" dirty="0" smtClean="0"/>
              <a:t>:  3 classes</a:t>
            </a:r>
            <a:endParaRPr lang="en-US" dirty="0"/>
          </a:p>
        </p:txBody>
      </p:sp>
      <p:sp>
        <p:nvSpPr>
          <p:cNvPr id="42" name="ZoneTexte 41"/>
          <p:cNvSpPr txBox="1"/>
          <p:nvPr/>
        </p:nvSpPr>
        <p:spPr>
          <a:xfrm>
            <a:off x="4485124" y="4267352"/>
            <a:ext cx="3096344" cy="369332"/>
          </a:xfrm>
          <a:prstGeom prst="rect">
            <a:avLst/>
          </a:prstGeom>
          <a:noFill/>
        </p:spPr>
        <p:txBody>
          <a:bodyPr wrap="square" rtlCol="0">
            <a:spAutoFit/>
          </a:bodyPr>
          <a:lstStyle/>
          <a:p>
            <a:pPr algn="ctr"/>
            <a:r>
              <a:rPr lang="en-US" dirty="0" err="1" smtClean="0"/>
              <a:t>Stumpf</a:t>
            </a:r>
            <a:r>
              <a:rPr lang="en-US" dirty="0" smtClean="0"/>
              <a:t>:  8 classes</a:t>
            </a:r>
            <a:endParaRPr lang="en-US" dirty="0"/>
          </a:p>
        </p:txBody>
      </p:sp>
    </p:spTree>
    <p:extLst>
      <p:ext uri="{BB962C8B-B14F-4D97-AF65-F5344CB8AC3E}">
        <p14:creationId xmlns:p14="http://schemas.microsoft.com/office/powerpoint/2010/main" val="1569779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5" y="1359718"/>
            <a:ext cx="4464497" cy="5396954"/>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55277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47" y="1412776"/>
            <a:ext cx="4765589" cy="4855790"/>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With a pre-processing achieved individually on detectors’ </a:t>
            </a:r>
            <a:r>
              <a:rPr lang="en-US" sz="2000" kern="0" dirty="0" err="1" smtClean="0">
                <a:solidFill>
                  <a:srgbClr val="000000"/>
                </a:solidFill>
                <a:latin typeface="Arial" charset="0"/>
                <a:ea typeface="Arial" charset="0"/>
                <a:cs typeface="Arial" charset="0"/>
              </a:rPr>
              <a:t>footpring</a:t>
            </a:r>
            <a:r>
              <a:rPr lang="en-US" sz="2000" kern="0" dirty="0" smtClean="0">
                <a:solidFill>
                  <a:srgbClr val="000000"/>
                </a:solidFill>
                <a:latin typeface="Arial" charset="0"/>
                <a:ea typeface="Arial" charset="0"/>
                <a:cs typeface="Arial" charset="0"/>
              </a:rPr>
              <a:t>, nothing </a:t>
            </a:r>
            <a:r>
              <a:rPr lang="en-US" sz="2000" kern="0" dirty="0">
                <a:solidFill>
                  <a:srgbClr val="000000"/>
                </a:solidFill>
                <a:latin typeface="Arial" charset="0"/>
                <a:ea typeface="Arial" charset="0"/>
                <a:cs typeface="Arial" charset="0"/>
              </a:rPr>
              <a:t>seems to prevent the application of the empirical methods on a extended area. </a:t>
            </a:r>
            <a:endParaRPr lang="en-US" sz="2000" kern="0" dirty="0" smtClean="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651924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Discussion</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066" y="1262743"/>
            <a:ext cx="4613454" cy="5406617"/>
          </a:xfrm>
          <a:prstGeom prst="rect">
            <a:avLst/>
          </a:prstGeom>
        </p:spPr>
      </p:pic>
      <p:sp>
        <p:nvSpPr>
          <p:cNvPr id="8" name="Rectangle 3"/>
          <p:cNvSpPr txBox="1">
            <a:spLocks noChangeArrowheads="1"/>
          </p:cNvSpPr>
          <p:nvPr/>
        </p:nvSpPr>
        <p:spPr bwMode="auto">
          <a:xfrm>
            <a:off x="1" y="1484784"/>
            <a:ext cx="6095999"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Spatial correlation of the errors :areas close </a:t>
            </a:r>
            <a:r>
              <a:rPr lang="en-US" sz="2000" kern="0" dirty="0">
                <a:solidFill>
                  <a:srgbClr val="000000"/>
                </a:solidFill>
                <a:latin typeface="Arial" charset="0"/>
                <a:ea typeface="Arial" charset="0"/>
                <a:cs typeface="Arial" charset="0"/>
              </a:rPr>
              <a:t>to the </a:t>
            </a:r>
            <a:r>
              <a:rPr lang="en-US" sz="2000" kern="0" dirty="0" smtClean="0">
                <a:solidFill>
                  <a:srgbClr val="000000"/>
                </a:solidFill>
                <a:latin typeface="Arial" charset="0"/>
                <a:ea typeface="Arial" charset="0"/>
                <a:cs typeface="Arial" charset="0"/>
              </a:rPr>
              <a:t>coasts</a:t>
            </a: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 low level clustering, </a:t>
            </a:r>
            <a:r>
              <a:rPr lang="en-US" sz="2000" kern="0" dirty="0">
                <a:solidFill>
                  <a:srgbClr val="000000"/>
                </a:solidFill>
                <a:latin typeface="Arial" charset="0"/>
                <a:ea typeface="Arial" charset="0"/>
                <a:cs typeface="Arial" charset="0"/>
              </a:rPr>
              <a:t>allows an improvement of </a:t>
            </a:r>
            <a:r>
              <a:rPr lang="en-US" sz="2000" kern="0" dirty="0" smtClean="0">
                <a:solidFill>
                  <a:srgbClr val="000000"/>
                </a:solidFill>
                <a:latin typeface="Arial" charset="0"/>
                <a:ea typeface="Arial" charset="0"/>
                <a:cs typeface="Arial" charset="0"/>
              </a:rPr>
              <a:t>the precision’s </a:t>
            </a:r>
            <a:r>
              <a:rPr lang="en-US" sz="2000" kern="0" dirty="0">
                <a:solidFill>
                  <a:srgbClr val="000000"/>
                </a:solidFill>
                <a:latin typeface="Arial" charset="0"/>
                <a:ea typeface="Arial" charset="0"/>
                <a:cs typeface="Arial" charset="0"/>
              </a:rPr>
              <a:t>performance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With a pre-processing achieved individually on detectors’ </a:t>
            </a:r>
            <a:r>
              <a:rPr lang="en-US" sz="2000" kern="0" dirty="0" err="1" smtClean="0">
                <a:solidFill>
                  <a:srgbClr val="000000"/>
                </a:solidFill>
                <a:latin typeface="Arial" charset="0"/>
                <a:ea typeface="Arial" charset="0"/>
                <a:cs typeface="Arial" charset="0"/>
              </a:rPr>
              <a:t>footpring</a:t>
            </a:r>
            <a:r>
              <a:rPr lang="en-US" sz="2000" kern="0" dirty="0" smtClean="0">
                <a:solidFill>
                  <a:srgbClr val="000000"/>
                </a:solidFill>
                <a:latin typeface="Arial" charset="0"/>
                <a:ea typeface="Arial" charset="0"/>
                <a:cs typeface="Arial" charset="0"/>
              </a:rPr>
              <a:t>, nothing </a:t>
            </a:r>
            <a:r>
              <a:rPr lang="en-US" sz="2000" kern="0" dirty="0">
                <a:solidFill>
                  <a:srgbClr val="000000"/>
                </a:solidFill>
                <a:latin typeface="Arial" charset="0"/>
                <a:ea typeface="Arial" charset="0"/>
                <a:cs typeface="Arial" charset="0"/>
              </a:rPr>
              <a:t>seems to prevent the application of the empirical methods on a extended area. </a:t>
            </a: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err="1">
                <a:latin typeface="Arial" charset="0"/>
                <a:ea typeface="Arial" charset="0"/>
                <a:cs typeface="Arial" charset="0"/>
              </a:rPr>
              <a:t>Lyzenga’s</a:t>
            </a:r>
            <a:r>
              <a:rPr lang="en-US" sz="2000" dirty="0">
                <a:latin typeface="Arial" charset="0"/>
                <a:ea typeface="Arial" charset="0"/>
                <a:cs typeface="Arial" charset="0"/>
              </a:rPr>
              <a:t> model can be evaluated as slightly better, </a:t>
            </a:r>
            <a:r>
              <a:rPr lang="en-US" sz="2000" dirty="0" smtClean="0">
                <a:latin typeface="Arial" charset="0"/>
                <a:ea typeface="Arial" charset="0"/>
                <a:cs typeface="Arial" charset="0"/>
              </a:rPr>
              <a:t>regarding the precision of the overall models. </a:t>
            </a:r>
            <a:endParaRPr lang="en-US" sz="2000" dirty="0">
              <a:latin typeface="Arial" charset="0"/>
              <a:ea typeface="Arial" charset="0"/>
              <a:cs typeface="Arial" charset="0"/>
            </a:endParaRPr>
          </a:p>
        </p:txBody>
      </p:sp>
      <p:sp>
        <p:nvSpPr>
          <p:cNvPr id="5" name="ZoneTexte 4"/>
          <p:cNvSpPr txBox="1"/>
          <p:nvPr/>
        </p:nvSpPr>
        <p:spPr>
          <a:xfrm>
            <a:off x="10488488" y="1916832"/>
            <a:ext cx="1703512" cy="461665"/>
          </a:xfrm>
          <a:prstGeom prst="rect">
            <a:avLst/>
          </a:prstGeom>
          <a:noFill/>
        </p:spPr>
        <p:txBody>
          <a:bodyPr wrap="square" rtlCol="0">
            <a:spAutoFit/>
          </a:bodyPr>
          <a:lstStyle/>
          <a:p>
            <a:r>
              <a:rPr lang="en-US" sz="1200" dirty="0" err="1" smtClean="0">
                <a:latin typeface="Arial" charset="0"/>
                <a:ea typeface="Arial" charset="0"/>
                <a:cs typeface="Arial" charset="0"/>
              </a:rPr>
              <a:t>Lyzenga</a:t>
            </a:r>
            <a:r>
              <a:rPr lang="en-US" sz="1200" dirty="0" smtClean="0">
                <a:latin typeface="Arial" charset="0"/>
                <a:ea typeface="Arial" charset="0"/>
                <a:cs typeface="Arial" charset="0"/>
              </a:rPr>
              <a:t> has higher precision 9/15 times </a:t>
            </a:r>
            <a:endParaRPr lang="en-US" sz="1200" dirty="0">
              <a:latin typeface="Arial" charset="0"/>
              <a:ea typeface="Arial" charset="0"/>
              <a:cs typeface="Arial" charset="0"/>
            </a:endParaRPr>
          </a:p>
        </p:txBody>
      </p:sp>
    </p:spTree>
    <p:extLst>
      <p:ext uri="{BB962C8B-B14F-4D97-AF65-F5344CB8AC3E}">
        <p14:creationId xmlns:p14="http://schemas.microsoft.com/office/powerpoint/2010/main" val="428361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Achieved work</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Sentinel-2 demonstrated its ability to produce SDB</a:t>
            </a: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An approach based on classification as initial has been tested</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Possibility to produce large scale results is shown</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Strong spatial correlation of the errors </a:t>
            </a:r>
            <a:r>
              <a:rPr lang="en-US" sz="1600" dirty="0" smtClean="0">
                <a:latin typeface="Arial" charset="0"/>
                <a:ea typeface="Arial" charset="0"/>
                <a:cs typeface="Arial" charset="0"/>
              </a:rPr>
              <a:t>estimate, specifically  close to the coast</a:t>
            </a: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Future work</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insertion of negative log areas in the classification results and their prediction using </a:t>
            </a:r>
            <a:r>
              <a:rPr lang="en-US" sz="1600" dirty="0" err="1" smtClean="0">
                <a:latin typeface="Arial" charset="0"/>
                <a:ea typeface="Arial" charset="0"/>
                <a:cs typeface="Arial" charset="0"/>
              </a:rPr>
              <a:t>Stumpf</a:t>
            </a:r>
            <a:r>
              <a:rPr lang="en-US" sz="1600" dirty="0" smtClean="0">
                <a:latin typeface="Arial" charset="0"/>
                <a:ea typeface="Arial" charset="0"/>
                <a:cs typeface="Arial" charset="0"/>
              </a:rPr>
              <a:t> model</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Realization of in-situ </a:t>
            </a:r>
            <a:r>
              <a:rPr lang="en-US" sz="1600" dirty="0" err="1" smtClean="0">
                <a:latin typeface="Arial" charset="0"/>
                <a:ea typeface="Arial" charset="0"/>
                <a:cs typeface="Arial" charset="0"/>
              </a:rPr>
              <a:t>measurments</a:t>
            </a:r>
            <a:r>
              <a:rPr lang="en-US" sz="1600" dirty="0" smtClean="0">
                <a:latin typeface="Arial" charset="0"/>
                <a:ea typeface="Arial" charset="0"/>
                <a:cs typeface="Arial" charset="0"/>
              </a:rPr>
              <a:t> of bottom type in order to create DII</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merging of </a:t>
            </a:r>
            <a:r>
              <a:rPr lang="en-US" sz="1600" dirty="0" err="1" smtClean="0">
                <a:latin typeface="Arial" charset="0"/>
                <a:ea typeface="Arial" charset="0"/>
                <a:cs typeface="Arial" charset="0"/>
              </a:rPr>
              <a:t>Lyzenga’s</a:t>
            </a:r>
            <a:r>
              <a:rPr lang="en-US" sz="1600" dirty="0" smtClean="0">
                <a:latin typeface="Arial" charset="0"/>
                <a:ea typeface="Arial" charset="0"/>
                <a:cs typeface="Arial" charset="0"/>
              </a:rPr>
              <a:t> and </a:t>
            </a:r>
            <a:r>
              <a:rPr lang="en-US" sz="1600" dirty="0" err="1" smtClean="0">
                <a:latin typeface="Arial" charset="0"/>
                <a:ea typeface="Arial" charset="0"/>
                <a:cs typeface="Arial" charset="0"/>
              </a:rPr>
              <a:t>Stumpf’s</a:t>
            </a:r>
            <a:r>
              <a:rPr lang="en-US" sz="1600" dirty="0" smtClean="0">
                <a:latin typeface="Arial" charset="0"/>
                <a:ea typeface="Arial" charset="0"/>
                <a:cs typeface="Arial" charset="0"/>
              </a:rPr>
              <a:t> </a:t>
            </a:r>
            <a:r>
              <a:rPr lang="en-US" sz="1600" dirty="0" err="1" smtClean="0">
                <a:latin typeface="Arial" charset="0"/>
                <a:ea typeface="Arial" charset="0"/>
                <a:cs typeface="Arial" charset="0"/>
              </a:rPr>
              <a:t>descriptiors</a:t>
            </a:r>
            <a:r>
              <a:rPr lang="en-US" sz="1600" dirty="0" smtClean="0">
                <a:latin typeface="Arial" charset="0"/>
                <a:ea typeface="Arial" charset="0"/>
                <a:cs typeface="Arial" charset="0"/>
              </a:rPr>
              <a:t> using penalization parameter</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The outliers removal before classification</a:t>
            </a:r>
            <a:endParaRPr lang="en-US" sz="16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175191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Conclusion</a:t>
            </a:r>
          </a:p>
        </p:txBody>
      </p:sp>
      <p:sp>
        <p:nvSpPr>
          <p:cNvPr id="5" name="Rectangle 3"/>
          <p:cNvSpPr txBox="1">
            <a:spLocks noChangeArrowheads="1"/>
          </p:cNvSpPr>
          <p:nvPr/>
        </p:nvSpPr>
        <p:spPr bwMode="auto">
          <a:xfrm>
            <a:off x="1" y="3212976"/>
            <a:ext cx="6291942" cy="36450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sz="2100" kern="0" dirty="0" smtClean="0">
                <a:solidFill>
                  <a:srgbClr val="000000"/>
                </a:solidFill>
                <a:latin typeface="Arial" charset="0"/>
                <a:ea typeface="Arial" charset="0"/>
                <a:cs typeface="Arial" charset="0"/>
              </a:rPr>
              <a:t>Thank you for your attention</a:t>
            </a:r>
          </a:p>
          <a:p>
            <a:pPr marL="0" lvl="0" indent="0" algn="ctr" eaLnBrk="1" hangingPunct="1">
              <a:lnSpc>
                <a:spcPct val="90000"/>
              </a:lnSpc>
              <a:spcBef>
                <a:spcPts val="100"/>
              </a:spcBef>
              <a:spcAft>
                <a:spcPct val="50000"/>
              </a:spcAft>
              <a:buClr>
                <a:srgbClr val="333399"/>
              </a:buClr>
              <a:buNone/>
              <a:defRPr/>
            </a:pPr>
            <a:endParaRPr lang="en-US" sz="20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en-US"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endParaRPr lang="en-US" sz="1800" kern="0" dirty="0" smtClean="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This work has been achieved with the collaboration of :</a:t>
            </a:r>
          </a:p>
          <a:p>
            <a:pPr marL="0" lvl="0" indent="0" algn="ctr" eaLnBrk="1" hangingPunct="1">
              <a:lnSpc>
                <a:spcPct val="90000"/>
              </a:lnSpc>
              <a:spcBef>
                <a:spcPts val="100"/>
              </a:spcBef>
              <a:spcAft>
                <a:spcPct val="50000"/>
              </a:spcAft>
              <a:buClr>
                <a:srgbClr val="333399"/>
              </a:buClr>
              <a:buNone/>
              <a:defRPr/>
            </a:pPr>
            <a:endParaRPr lang="en-US" sz="1800" kern="0" dirty="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IFERMER - LEAND NC, EPFL, SHOM</a:t>
            </a:r>
            <a:endParaRPr lang="en-US" sz="1800" kern="0" dirty="0">
              <a:solidFill>
                <a:srgbClr val="000000"/>
              </a:solidFill>
              <a:latin typeface="Arial" charset="0"/>
              <a:ea typeface="Arial" charset="0"/>
              <a:cs typeface="Arial" charset="0"/>
            </a:endParaRPr>
          </a:p>
          <a:p>
            <a:pPr marL="0" lvl="0" indent="0" algn="ctr" eaLnBrk="1" hangingPunct="1">
              <a:lnSpc>
                <a:spcPct val="90000"/>
              </a:lnSpc>
              <a:spcBef>
                <a:spcPts val="100"/>
              </a:spcBef>
              <a:spcAft>
                <a:spcPct val="50000"/>
              </a:spcAft>
              <a:buClr>
                <a:srgbClr val="333399"/>
              </a:buClr>
              <a:buNone/>
              <a:defRPr/>
            </a:pPr>
            <a:r>
              <a:rPr lang="en-US" sz="1800" kern="0" dirty="0" smtClean="0">
                <a:solidFill>
                  <a:srgbClr val="000000"/>
                </a:solidFill>
                <a:latin typeface="Arial" charset="0"/>
                <a:ea typeface="Arial" charset="0"/>
                <a:cs typeface="Arial" charset="0"/>
              </a:rPr>
              <a:t> </a:t>
            </a:r>
            <a:endParaRPr lang="en-US" sz="1800" dirty="0">
              <a:latin typeface="Arial" charset="0"/>
              <a:ea typeface="Arial" charset="0"/>
              <a:cs typeface="Arial"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1363046"/>
            <a:ext cx="5591116" cy="5396979"/>
          </a:xfrm>
          <a:prstGeom prst="rect">
            <a:avLst/>
          </a:prstGeom>
        </p:spPr>
      </p:pic>
    </p:spTree>
    <p:extLst>
      <p:ext uri="{BB962C8B-B14F-4D97-AF65-F5344CB8AC3E}">
        <p14:creationId xmlns:p14="http://schemas.microsoft.com/office/powerpoint/2010/main" val="900054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0278"/>
            <a:ext cx="6019800" cy="3733800"/>
          </a:xfrm>
          <a:prstGeom prst="rect">
            <a:avLst/>
          </a:prstGeom>
        </p:spPr>
      </p:pic>
      <p:sp>
        <p:nvSpPr>
          <p:cNvPr id="9" name="Rectangle 3"/>
          <p:cNvSpPr txBox="1">
            <a:spLocks noChangeArrowheads="1"/>
          </p:cNvSpPr>
          <p:nvPr/>
        </p:nvSpPr>
        <p:spPr bwMode="auto">
          <a:xfrm>
            <a:off x="6081626" y="1052736"/>
            <a:ext cx="6104383"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Sun Glint Removal :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methods of </a:t>
            </a:r>
            <a:r>
              <a:rPr lang="nb-NO" sz="2000" dirty="0" err="1">
                <a:latin typeface="Arial" charset="0"/>
                <a:ea typeface="Arial" charset="0"/>
                <a:cs typeface="Arial" charset="0"/>
              </a:rPr>
              <a:t>Hedley</a:t>
            </a:r>
            <a:r>
              <a:rPr lang="nb-NO" sz="2000" dirty="0">
                <a:latin typeface="Arial" charset="0"/>
                <a:ea typeface="Arial" charset="0"/>
                <a:cs typeface="Arial" charset="0"/>
              </a:rPr>
              <a:t> et al., 2004 </a:t>
            </a:r>
          </a:p>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5" name="Rectangle 3"/>
          <p:cNvSpPr txBox="1">
            <a:spLocks noChangeArrowheads="1"/>
          </p:cNvSpPr>
          <p:nvPr/>
        </p:nvSpPr>
        <p:spPr bwMode="auto">
          <a:xfrm>
            <a:off x="0" y="1362135"/>
            <a:ext cx="12191999"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algn="ctr" eaLnBrk="1" hangingPunct="1">
              <a:lnSpc>
                <a:spcPct val="90000"/>
              </a:lnSpc>
              <a:spcBef>
                <a:spcPts val="100"/>
              </a:spcBef>
              <a:spcAft>
                <a:spcPct val="50000"/>
              </a:spcAft>
              <a:buClr>
                <a:srgbClr val="333399"/>
              </a:buClr>
              <a:buNone/>
              <a:defRPr/>
            </a:pPr>
            <a:r>
              <a:rPr lang="en-US" kern="0" dirty="0" smtClean="0">
                <a:solidFill>
                  <a:srgbClr val="000000"/>
                </a:solidFill>
                <a:latin typeface="Arial" charset="0"/>
                <a:ea typeface="Arial" charset="0"/>
                <a:cs typeface="Arial" charset="0"/>
              </a:rPr>
              <a:t>Achieved on individually on detectors’ </a:t>
            </a:r>
            <a:r>
              <a:rPr lang="en-US" kern="0" dirty="0" err="1" smtClean="0">
                <a:solidFill>
                  <a:srgbClr val="000000"/>
                </a:solidFill>
                <a:latin typeface="Arial" charset="0"/>
                <a:ea typeface="Arial" charset="0"/>
                <a:cs typeface="Arial" charset="0"/>
              </a:rPr>
              <a:t>footpring</a:t>
            </a:r>
            <a:endParaRPr lang="en-US" sz="8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Soil and Clouds thresholding</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Threshold chosen by quantile computation following </a:t>
            </a:r>
          </a:p>
          <a:p>
            <a:pPr marL="449262" lvl="1" indent="0" eaLnBrk="1" hangingPunct="1">
              <a:lnSpc>
                <a:spcPct val="90000"/>
              </a:lnSpc>
              <a:spcBef>
                <a:spcPts val="100"/>
              </a:spcBef>
              <a:spcAft>
                <a:spcPct val="50000"/>
              </a:spcAft>
              <a:buClr>
                <a:srgbClr val="333399"/>
              </a:buClr>
              <a:buNone/>
              <a:defRPr/>
            </a:pPr>
            <a:r>
              <a:rPr lang="en-US" sz="1600" dirty="0" smtClean="0">
                <a:latin typeface="Arial" charset="0"/>
                <a:ea typeface="Arial" charset="0"/>
                <a:cs typeface="Arial" charset="0"/>
              </a:rPr>
              <a:t>      estimation of the ratio of water surface</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00" y="6309568"/>
            <a:ext cx="2743200" cy="431800"/>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Image </a:t>
            </a:r>
            <a:r>
              <a:rPr lang="fr-FR" sz="3600" dirty="0" err="1" smtClean="0">
                <a:solidFill>
                  <a:schemeClr val="bg1"/>
                </a:solidFill>
                <a:latin typeface="Latin Modern Roman 12" charset="0"/>
                <a:ea typeface="Latin Modern Roman 12" charset="0"/>
                <a:cs typeface="Latin Modern Roman 12" charset="0"/>
              </a:rPr>
              <a:t>pre-processing</a:t>
            </a:r>
            <a:r>
              <a:rPr lang="fr-FR" sz="3600" dirty="0" smtClean="0">
                <a:solidFill>
                  <a:schemeClr val="bg1"/>
                </a:solidFill>
                <a:latin typeface="Latin Modern Roman 12" charset="0"/>
                <a:ea typeface="Latin Modern Roman 12" charset="0"/>
                <a:cs typeface="Latin Modern Roman 12" charset="0"/>
              </a:rPr>
              <a:t> </a:t>
            </a: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05" y="3084916"/>
            <a:ext cx="5733295" cy="2884774"/>
          </a:xfrm>
          <a:prstGeom prst="rect">
            <a:avLst/>
          </a:prstGeom>
        </p:spPr>
      </p:pic>
    </p:spTree>
    <p:extLst>
      <p:ext uri="{BB962C8B-B14F-4D97-AF65-F5344CB8AC3E}">
        <p14:creationId xmlns:p14="http://schemas.microsoft.com/office/powerpoint/2010/main" val="15123731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0" y="1362136"/>
                <a:ext cx="12191999" cy="53978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kern="0" dirty="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    K-means classifier </a:t>
                </a:r>
              </a:p>
              <a:p>
                <a:pPr lvl="1" eaLnBrk="1" hangingPunct="1">
                  <a:lnSpc>
                    <a:spcPct val="90000"/>
                  </a:lnSpc>
                  <a:spcBef>
                    <a:spcPts val="100"/>
                  </a:spcBef>
                  <a:spcAft>
                    <a:spcPct val="50000"/>
                  </a:spcAft>
                  <a:buClr>
                    <a:srgbClr val="333399"/>
                  </a:buClr>
                  <a:defRPr/>
                </a:pPr>
                <a:r>
                  <a:rPr lang="en-US" sz="2200" kern="0" dirty="0" smtClean="0">
                    <a:solidFill>
                      <a:srgbClr val="000000"/>
                    </a:solidFill>
                    <a:latin typeface="Arial" charset="0"/>
                    <a:ea typeface="Arial" charset="0"/>
                    <a:cs typeface="Arial" charset="0"/>
                  </a:rPr>
                  <a:t>Aims at minimizing within-clusters inertia :</a:t>
                </a:r>
              </a:p>
              <a:p>
                <a:pPr lvl="1" eaLnBrk="1" hangingPunct="1">
                  <a:lnSpc>
                    <a:spcPct val="90000"/>
                  </a:lnSpc>
                  <a:spcBef>
                    <a:spcPts val="100"/>
                  </a:spcBef>
                  <a:spcAft>
                    <a:spcPct val="50000"/>
                  </a:spcAft>
                  <a:buClr>
                    <a:srgbClr val="333399"/>
                  </a:buClr>
                  <a:defRPr/>
                </a:pPr>
                <a:endParaRPr lang="en-US" sz="800" dirty="0" smtClean="0">
                  <a:latin typeface="Arial" charset="0"/>
                  <a:ea typeface="Arial" charset="0"/>
                  <a:cs typeface="Arial"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Initialize K cluster centroids </a:t>
                </a:r>
                <a14:m>
                  <m:oMath xmlns:m="http://schemas.openxmlformats.org/officeDocument/2006/math">
                    <m:sSub>
                      <m:sSubPr>
                        <m:ctrlPr>
                          <a:rPr lang="en-US" i="1" smtClean="0">
                            <a:latin typeface="Cambria Math" charset="0"/>
                          </a:rPr>
                        </m:ctrlPr>
                      </m:sSubPr>
                      <m:e>
                        <m:r>
                          <a:rPr lang="en-US" b="0" i="1" smtClean="0">
                            <a:latin typeface="Cambria Math" charset="0"/>
                          </a:rPr>
                          <m:t>µ</m:t>
                        </m:r>
                      </m:e>
                      <m:sub>
                        <m:r>
                          <a:rPr lang="en-US" b="0" i="1" smtClean="0">
                            <a:latin typeface="Cambria Math" charset="0"/>
                          </a:rPr>
                          <m:t>1, </m:t>
                        </m:r>
                      </m:sub>
                    </m:sSub>
                    <m:sSub>
                      <m:sSubPr>
                        <m:ctrlPr>
                          <a:rPr lang="en-US" i="1">
                            <a:latin typeface="Cambria Math" charset="0"/>
                          </a:rPr>
                        </m:ctrlPr>
                      </m:sSubPr>
                      <m:e>
                        <m:r>
                          <a:rPr lang="en-US" i="1">
                            <a:latin typeface="Cambria Math" charset="0"/>
                          </a:rPr>
                          <m:t>µ</m:t>
                        </m:r>
                      </m:e>
                      <m:sub>
                        <m:r>
                          <a:rPr lang="en-US" b="0" i="1" smtClean="0">
                            <a:latin typeface="Cambria Math" charset="0"/>
                          </a:rPr>
                          <m:t>2</m:t>
                        </m:r>
                        <m:r>
                          <a:rPr lang="en-US" i="1">
                            <a:latin typeface="Cambria Math" charset="0"/>
                          </a:rPr>
                          <m:t>,</m:t>
                        </m:r>
                      </m:sub>
                    </m:sSub>
                  </m:oMath>
                </a14:m>
                <a:r>
                  <a:rPr lang="en-US" dirty="0" smtClean="0"/>
                  <a:t>…,  </a:t>
                </a:r>
                <a14:m>
                  <m:oMath xmlns:m="http://schemas.openxmlformats.org/officeDocument/2006/math">
                    <m:sSub>
                      <m:sSubPr>
                        <m:ctrlPr>
                          <a:rPr lang="en-US" i="1">
                            <a:latin typeface="Cambria Math" charset="0"/>
                          </a:rPr>
                        </m:ctrlPr>
                      </m:sSubPr>
                      <m:e>
                        <m:r>
                          <a:rPr lang="en-US" i="1">
                            <a:latin typeface="Cambria Math" charset="0"/>
                          </a:rPr>
                          <m:t>µ</m:t>
                        </m:r>
                      </m:e>
                      <m:sub>
                        <m:r>
                          <a:rPr lang="en-US" b="0" i="1" smtClean="0">
                            <a:latin typeface="Cambria Math" charset="0"/>
                          </a:rPr>
                          <m:t>𝑘</m:t>
                        </m:r>
                        <m:r>
                          <a:rPr lang="en-US" i="1">
                            <a:latin typeface="Cambria Math" charset="0"/>
                          </a:rPr>
                          <m:t>,</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r>
                          <a:rPr lang="en-US" b="0" i="1" smtClean="0">
                            <a:latin typeface="Cambria Math" charset="0"/>
                            <a:ea typeface="Cambria Math" charset="0"/>
                            <a:cs typeface="Cambria Math" charset="0"/>
                          </a:rPr>
                          <m:t>𝑑</m:t>
                        </m:r>
                      </m:sup>
                    </m:sSup>
                  </m:oMath>
                </a14:m>
                <a:endParaRPr lang="en-US" b="0" dirty="0" smtClean="0">
                  <a:ea typeface="Cambria Math" charset="0"/>
                  <a:cs typeface="Cambria Math" charset="0"/>
                </a:endParaRPr>
              </a:p>
              <a:p>
                <a:pPr marL="982662" lvl="2" indent="-342900" eaLnBrk="1" hangingPunct="1">
                  <a:lnSpc>
                    <a:spcPct val="90000"/>
                  </a:lnSpc>
                  <a:spcBef>
                    <a:spcPts val="100"/>
                  </a:spcBef>
                  <a:spcAft>
                    <a:spcPct val="50000"/>
                  </a:spcAft>
                  <a:buClr>
                    <a:srgbClr val="333399"/>
                  </a:buClr>
                  <a:buFont typeface="+mj-lt"/>
                  <a:buAutoNum type="arabicPeriod"/>
                  <a:defRPr/>
                </a:pPr>
                <a:r>
                  <a:rPr lang="en-US" dirty="0"/>
                  <a:t>Iterate until convergence: </a:t>
                </a:r>
                <a:endParaRPr lang="en-US" dirty="0" smtClean="0"/>
              </a:p>
              <a:p>
                <a:pPr lvl="3" eaLnBrk="1" hangingPunct="1">
                  <a:lnSpc>
                    <a:spcPct val="90000"/>
                  </a:lnSpc>
                  <a:spcBef>
                    <a:spcPts val="100"/>
                  </a:spcBef>
                  <a:spcAft>
                    <a:spcPct val="50000"/>
                  </a:spcAft>
                  <a:buClr>
                    <a:srgbClr val="333399"/>
                  </a:buClr>
                  <a:buFont typeface="Arial" charset="0"/>
                  <a:buChar char="•"/>
                  <a:defRPr/>
                </a:pPr>
                <a:r>
                  <a:rPr lang="en-US" sz="2100" dirty="0"/>
                  <a:t>E</a:t>
                </a:r>
                <a:r>
                  <a:rPr lang="en-US" sz="2100" dirty="0" smtClean="0"/>
                  <a:t>very </a:t>
                </a:r>
                <a:r>
                  <a:rPr lang="en-US" sz="2100" dirty="0"/>
                  <a:t>observation </a:t>
                </a:r>
                <a:r>
                  <a:rPr lang="en-US" sz="2100" dirty="0" smtClean="0"/>
                  <a:t>is assigned to the </a:t>
                </a:r>
                <a:r>
                  <a:rPr lang="en-US" sz="2100" dirty="0"/>
                  <a:t>closest </a:t>
                </a:r>
                <a:r>
                  <a:rPr lang="en-US" sz="2100" dirty="0" smtClean="0"/>
                  <a:t>cluster:  </a:t>
                </a:r>
                <a14:m>
                  <m:oMath xmlns:m="http://schemas.openxmlformats.org/officeDocument/2006/math">
                    <m:sSub>
                      <m:sSubPr>
                        <m:ctrlPr>
                          <a:rPr lang="en-US" sz="2100" i="1" smtClean="0">
                            <a:latin typeface="Cambria Math" charset="0"/>
                          </a:rPr>
                        </m:ctrlPr>
                      </m:sSubPr>
                      <m:e>
                        <m:r>
                          <a:rPr lang="en-US" sz="2100" b="0" i="1" smtClean="0">
                            <a:latin typeface="Cambria Math" charset="0"/>
                          </a:rPr>
                          <m:t>𝑐</m:t>
                        </m:r>
                      </m:e>
                      <m:sub>
                        <m:r>
                          <a:rPr lang="en-US" sz="2100" b="0" i="1" smtClean="0">
                            <a:latin typeface="Cambria Math" charset="0"/>
                          </a:rPr>
                          <m:t>𝑖</m:t>
                        </m:r>
                      </m:sub>
                    </m:sSub>
                    <m:r>
                      <a:rPr lang="en-US" sz="2100" i="1" smtClean="0">
                        <a:latin typeface="Cambria Math" charset="0"/>
                      </a:rPr>
                      <m:t>:= </m:t>
                    </m:r>
                    <m:r>
                      <a:rPr lang="en-US" sz="2100" i="1">
                        <a:latin typeface="Cambria Math" charset="0"/>
                      </a:rPr>
                      <m:t>𝑎𝑟𝑔𝑚𝑖𝑛</m:t>
                    </m:r>
                    <m:r>
                      <a:rPr lang="en-US" sz="2100" i="1">
                        <a:latin typeface="Cambria Math" charset="0"/>
                      </a:rPr>
                      <m:t> ∥</m:t>
                    </m:r>
                    <m:sSub>
                      <m:sSubPr>
                        <m:ctrlPr>
                          <a:rPr lang="en-US" sz="210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r>
                      <a:rPr lang="en-US" sz="2100" i="1" smtClean="0">
                        <a:latin typeface="Cambria Math" charset="0"/>
                      </a:rPr>
                      <m:t> </m:t>
                    </m:r>
                    <m:r>
                      <a:rPr lang="en-US" sz="2100" i="1">
                        <a:latin typeface="Cambria Math" charset="0"/>
                      </a:rPr>
                      <m:t>− </m:t>
                    </m:r>
                    <m:sSub>
                      <m:sSubPr>
                        <m:ctrlPr>
                          <a:rPr lang="en-US" sz="2100" i="1" smtClean="0">
                            <a:latin typeface="Cambria Math" charset="0"/>
                          </a:rPr>
                        </m:ctrlPr>
                      </m:sSubPr>
                      <m:e>
                        <m:r>
                          <a:rPr lang="en-US" sz="2100" i="1" smtClean="0">
                            <a:latin typeface="Cambria Math" charset="0"/>
                            <a:ea typeface="Cambria Math" charset="0"/>
                            <a:cs typeface="Cambria Math" charset="0"/>
                          </a:rPr>
                          <m:t>𝜇</m:t>
                        </m:r>
                      </m:e>
                      <m:sub>
                        <m:r>
                          <a:rPr lang="en-US" sz="2100" b="0" i="1" smtClean="0">
                            <a:latin typeface="Cambria Math" charset="0"/>
                          </a:rPr>
                          <m:t>𝑘</m:t>
                        </m:r>
                      </m:sub>
                    </m:sSub>
                    <m:r>
                      <a:rPr lang="en-US" sz="2100" i="1">
                        <a:latin typeface="Cambria Math" charset="0"/>
                      </a:rPr>
                      <m:t>∥</m:t>
                    </m:r>
                    <m:r>
                      <a:rPr lang="en-US" sz="2100" b="0" i="1" baseline="30000" smtClean="0">
                        <a:latin typeface="Cambria Math" charset="0"/>
                      </a:rPr>
                      <m:t>2</m:t>
                    </m:r>
                    <m:r>
                      <a:rPr lang="en-US" sz="2100" i="1">
                        <a:latin typeface="Cambria Math" charset="0"/>
                      </a:rPr>
                      <m:t> </m:t>
                    </m:r>
                  </m:oMath>
                </a14:m>
                <a:endParaRPr lang="en-US" sz="2100" dirty="0" smtClean="0"/>
              </a:p>
              <a:p>
                <a:pPr lvl="3" eaLnBrk="1" hangingPunct="1">
                  <a:lnSpc>
                    <a:spcPct val="90000"/>
                  </a:lnSpc>
                  <a:spcBef>
                    <a:spcPts val="100"/>
                  </a:spcBef>
                  <a:spcAft>
                    <a:spcPct val="50000"/>
                  </a:spcAft>
                  <a:buClr>
                    <a:srgbClr val="333399"/>
                  </a:buClr>
                  <a:buFont typeface="Arial" charset="0"/>
                  <a:buChar char="•"/>
                  <a:defRPr/>
                </a:pPr>
                <a:r>
                  <a:rPr lang="en-US" sz="2100" dirty="0"/>
                  <a:t>Update </a:t>
                </a:r>
                <a:r>
                  <a:rPr lang="en-US" sz="2100" dirty="0" smtClean="0"/>
                  <a:t>the clusters’ </a:t>
                </a:r>
                <a:r>
                  <a:rPr lang="en-US" sz="2100" dirty="0"/>
                  <a:t>centroid position </a:t>
                </a:r>
                <a:r>
                  <a:rPr lang="en-US" sz="2100" dirty="0" smtClean="0"/>
                  <a:t>: </a:t>
                </a:r>
                <a14:m>
                  <m:oMath xmlns:m="http://schemas.openxmlformats.org/officeDocument/2006/math">
                    <m:sSub>
                      <m:sSubPr>
                        <m:ctrlPr>
                          <a:rPr lang="en-US" sz="2100" i="1">
                            <a:latin typeface="Cambria Math" charset="0"/>
                          </a:rPr>
                        </m:ctrlPr>
                      </m:sSubPr>
                      <m:e>
                        <m:r>
                          <a:rPr lang="en-US" sz="2100" i="1">
                            <a:latin typeface="Cambria Math" charset="0"/>
                            <a:ea typeface="Cambria Math" charset="0"/>
                            <a:cs typeface="Cambria Math" charset="0"/>
                          </a:rPr>
                          <m:t>𝜇</m:t>
                        </m:r>
                      </m:e>
                      <m:sub>
                        <m:r>
                          <a:rPr lang="en-US" sz="2100" i="1">
                            <a:latin typeface="Cambria Math" charset="0"/>
                          </a:rPr>
                          <m:t>𝑘</m:t>
                        </m:r>
                      </m:sub>
                    </m:sSub>
                    <m:r>
                      <a:rPr lang="en-US" sz="2100" b="0" i="1" smtClean="0">
                        <a:latin typeface="Cambria Math" charset="0"/>
                      </a:rPr>
                      <m:t>≔</m:t>
                    </m:r>
                    <m:f>
                      <m:fPr>
                        <m:ctrlPr>
                          <a:rPr lang="en-US" sz="2100" b="0" i="1" smtClean="0">
                            <a:latin typeface="Cambria Math" charset="0"/>
                          </a:rPr>
                        </m:ctrlPr>
                      </m:fPr>
                      <m:num>
                        <m:nary>
                          <m:naryPr>
                            <m:chr m:val="∑"/>
                            <m:ctrlPr>
                              <a:rPr lang="en-US" sz="2100" b="0" i="1" smtClean="0">
                                <a:latin typeface="Cambria Math" charset="0"/>
                              </a:rPr>
                            </m:ctrlPr>
                          </m:naryPr>
                          <m:sub>
                            <m:r>
                              <m:rPr>
                                <m:brk m:alnAt="23"/>
                              </m:rPr>
                              <a:rPr lang="en-US" sz="2100" b="0" i="1" smtClean="0">
                                <a:latin typeface="Cambria Math" charset="0"/>
                              </a:rPr>
                              <m:t>𝑖</m:t>
                            </m:r>
                            <m:r>
                              <a:rPr lang="en-US" sz="2100" b="0" i="1" smtClean="0">
                                <a:latin typeface="Cambria Math" charset="0"/>
                              </a:rPr>
                              <m:t>=0</m:t>
                            </m:r>
                          </m:sub>
                          <m:sup>
                            <m:r>
                              <a:rPr lang="en-US" sz="2100" b="0" i="1" smtClean="0">
                                <a:latin typeface="Cambria Math" charset="0"/>
                              </a:rPr>
                              <m:t>𝑁</m:t>
                            </m:r>
                          </m:sup>
                          <m:e>
                            <m:d>
                              <m:dPr>
                                <m:begChr m:val="⟨"/>
                                <m:endChr m:val="⟩"/>
                                <m:ctrlPr>
                                  <a:rPr lang="en-US" sz="2100" b="0" i="1" smtClean="0">
                                    <a:latin typeface="Cambria Math" charset="0"/>
                                  </a:rPr>
                                </m:ctrlPr>
                              </m:dPr>
                              <m:e>
                                <m:sSub>
                                  <m:sSubPr>
                                    <m:ctrlPr>
                                      <a:rPr lang="en-US" sz="2100" b="0" i="1" smtClean="0">
                                        <a:latin typeface="Cambria Math" charset="0"/>
                                      </a:rPr>
                                    </m:ctrlPr>
                                  </m:sSubPr>
                                  <m:e>
                                    <m:r>
                                      <a:rPr lang="en-US" sz="2100" b="0" i="1" smtClean="0">
                                        <a:latin typeface="Cambria Math" charset="0"/>
                                      </a:rPr>
                                      <m:t>𝑐</m:t>
                                    </m:r>
                                  </m:e>
                                  <m:sub>
                                    <m:r>
                                      <a:rPr lang="en-US" sz="2100" b="0" i="1" smtClean="0">
                                        <a:latin typeface="Cambria Math" charset="0"/>
                                      </a:rPr>
                                      <m:t>𝑖</m:t>
                                    </m:r>
                                    <m:r>
                                      <a:rPr lang="en-US" sz="2100" b="0" i="1" smtClean="0">
                                        <a:latin typeface="Cambria Math" charset="0"/>
                                      </a:rPr>
                                      <m:t>==</m:t>
                                    </m:r>
                                    <m:r>
                                      <a:rPr lang="en-US" sz="2100" b="0" i="1" smtClean="0">
                                        <a:latin typeface="Cambria Math" charset="0"/>
                                      </a:rPr>
                                      <m:t>𝑘</m:t>
                                    </m:r>
                                  </m:sub>
                                </m:sSub>
                              </m:e>
                            </m:d>
                            <m:sSub>
                              <m:sSubPr>
                                <m:ctrlPr>
                                  <a:rPr lang="en-US" sz="2100" b="0" i="1" smtClean="0">
                                    <a:latin typeface="Cambria Math" charset="0"/>
                                  </a:rPr>
                                </m:ctrlPr>
                              </m:sSubPr>
                              <m:e>
                                <m:r>
                                  <a:rPr lang="en-US" sz="2100" b="0" i="1" smtClean="0">
                                    <a:latin typeface="Cambria Math" charset="0"/>
                                  </a:rPr>
                                  <m:t>𝑥</m:t>
                                </m:r>
                              </m:e>
                              <m:sub>
                                <m:r>
                                  <a:rPr lang="en-US" sz="2100" b="0" i="1" smtClean="0">
                                    <a:latin typeface="Cambria Math" charset="0"/>
                                  </a:rPr>
                                  <m:t>𝑖</m:t>
                                </m:r>
                              </m:sub>
                            </m:sSub>
                          </m:e>
                        </m:nary>
                      </m:num>
                      <m:den>
                        <m:nary>
                          <m:naryPr>
                            <m:chr m:val="∑"/>
                            <m:ctrlPr>
                              <a:rPr lang="en-US" sz="2100" i="1">
                                <a:latin typeface="Cambria Math" charset="0"/>
                              </a:rPr>
                            </m:ctrlPr>
                          </m:naryPr>
                          <m:sub>
                            <m:r>
                              <m:rPr>
                                <m:brk m:alnAt="23"/>
                              </m:rPr>
                              <a:rPr lang="en-US" sz="2100" i="1">
                                <a:latin typeface="Cambria Math" charset="0"/>
                              </a:rPr>
                              <m:t>𝑖</m:t>
                            </m:r>
                            <m:r>
                              <a:rPr lang="en-US" sz="2100" i="1">
                                <a:latin typeface="Cambria Math" charset="0"/>
                              </a:rPr>
                              <m:t>=0</m:t>
                            </m:r>
                          </m:sub>
                          <m:sup>
                            <m:r>
                              <a:rPr lang="en-US" sz="2100" i="1">
                                <a:latin typeface="Cambria Math" charset="0"/>
                              </a:rPr>
                              <m:t>𝑁</m:t>
                            </m:r>
                          </m:sup>
                          <m:e>
                            <m:d>
                              <m:dPr>
                                <m:begChr m:val="⟨"/>
                                <m:endChr m:val="⟩"/>
                                <m:ctrlPr>
                                  <a:rPr lang="en-US" sz="2100" i="1">
                                    <a:latin typeface="Cambria Math" charset="0"/>
                                  </a:rPr>
                                </m:ctrlPr>
                              </m:dPr>
                              <m:e>
                                <m:sSub>
                                  <m:sSubPr>
                                    <m:ctrlPr>
                                      <a:rPr lang="en-US" sz="2100" i="1">
                                        <a:latin typeface="Cambria Math" charset="0"/>
                                      </a:rPr>
                                    </m:ctrlPr>
                                  </m:sSubPr>
                                  <m:e>
                                    <m:r>
                                      <a:rPr lang="en-US" sz="2100" i="1">
                                        <a:latin typeface="Cambria Math" charset="0"/>
                                      </a:rPr>
                                      <m:t>𝑐</m:t>
                                    </m:r>
                                  </m:e>
                                  <m:sub>
                                    <m:r>
                                      <a:rPr lang="en-US" sz="2100" i="1">
                                        <a:latin typeface="Cambria Math" charset="0"/>
                                      </a:rPr>
                                      <m:t>𝑖</m:t>
                                    </m:r>
                                    <m:r>
                                      <a:rPr lang="en-US" sz="2100" i="1">
                                        <a:latin typeface="Cambria Math" charset="0"/>
                                      </a:rPr>
                                      <m:t>==</m:t>
                                    </m:r>
                                    <m:r>
                                      <a:rPr lang="en-US" sz="2100" i="1">
                                        <a:latin typeface="Cambria Math" charset="0"/>
                                      </a:rPr>
                                      <m:t>𝑘</m:t>
                                    </m:r>
                                  </m:sub>
                                </m:sSub>
                              </m:e>
                            </m:d>
                          </m:e>
                        </m:nary>
                      </m:den>
                    </m:f>
                  </m:oMath>
                </a14:m>
                <a:endParaRPr lang="en-US" dirty="0"/>
              </a:p>
              <a:p>
                <a:pPr marL="792162" lvl="1" indent="-342900" eaLnBrk="1" hangingPunct="1">
                  <a:lnSpc>
                    <a:spcPct val="90000"/>
                  </a:lnSpc>
                  <a:spcBef>
                    <a:spcPts val="100"/>
                  </a:spcBef>
                  <a:spcAft>
                    <a:spcPct val="50000"/>
                  </a:spcAft>
                  <a:buClr>
                    <a:srgbClr val="333399"/>
                  </a:buClr>
                  <a:buFont typeface="+mj-lt"/>
                  <a:buAutoNum type="arabicPeriod"/>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Requires to define the number of clusters</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Every descriptors are standardized previously standardized</a:t>
                </a: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0" y="1362136"/>
                <a:ext cx="12191999" cy="5397890"/>
              </a:xfrm>
              <a:prstGeom prst="rect">
                <a:avLst/>
              </a:prstGeom>
              <a:blipFill rotWithShape="0">
                <a:blip r:embed="rId3"/>
                <a:stretch>
                  <a:fillRect l="-450" t="-1467"/>
                </a:stretch>
              </a:blipFill>
              <a:ln w="9525">
                <a:noFill/>
                <a:miter lim="800000"/>
                <a:headEnd/>
                <a:tailEnd/>
              </a:ln>
            </p:spPr>
            <p:txBody>
              <a:bodyPr/>
              <a:lstStyle/>
              <a:p>
                <a:r>
                  <a:rPr lang="en-US">
                    <a:noFill/>
                  </a:rPr>
                  <a:t> </a:t>
                </a:r>
              </a:p>
            </p:txBody>
          </p:sp>
        </mc:Fallback>
      </mc:AlternateContent>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152" y="1412776"/>
            <a:ext cx="3898036" cy="1152128"/>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(1) </a:t>
            </a:r>
          </a:p>
        </p:txBody>
      </p:sp>
    </p:spTree>
    <p:extLst>
      <p:ext uri="{BB962C8B-B14F-4D97-AF65-F5344CB8AC3E}">
        <p14:creationId xmlns:p14="http://schemas.microsoft.com/office/powerpoint/2010/main" val="19269982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The </a:t>
            </a:r>
            <a:r>
              <a:rPr lang="fr-FR" sz="3600" dirty="0" err="1" smtClean="0">
                <a:solidFill>
                  <a:schemeClr val="bg1"/>
                </a:solidFill>
                <a:latin typeface="Latin Modern Roman 12" charset="0"/>
                <a:ea typeface="Latin Modern Roman 12" charset="0"/>
                <a:cs typeface="Latin Modern Roman 12" charset="0"/>
              </a:rPr>
              <a:t>number</a:t>
            </a:r>
            <a:r>
              <a:rPr lang="fr-FR" sz="3600" dirty="0" smtClean="0">
                <a:solidFill>
                  <a:schemeClr val="bg1"/>
                </a:solidFill>
                <a:latin typeface="Latin Modern Roman 12" charset="0"/>
                <a:ea typeface="Latin Modern Roman 12" charset="0"/>
                <a:cs typeface="Latin Modern Roman 12" charset="0"/>
              </a:rPr>
              <a:t> of clusters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Agglomerative hierarchical clustering </a:t>
            </a:r>
            <a:endParaRPr lang="en-US" kern="0" dirty="0" smtClean="0">
              <a:solidFill>
                <a:srgbClr val="000000"/>
              </a:solidFill>
              <a:latin typeface="Arial" charset="0"/>
              <a:ea typeface="Arial" charset="0"/>
              <a:cs typeface="Arial" charset="0"/>
            </a:endParaRPr>
          </a:p>
          <a:p>
            <a:pPr marL="457200" lvl="1" indent="0" eaLnBrk="1" fontAlgn="auto" hangingPunct="1">
              <a:lnSpc>
                <a:spcPct val="90000"/>
              </a:lnSpc>
              <a:spcBef>
                <a:spcPts val="100"/>
              </a:spcBef>
              <a:spcAft>
                <a:spcPct val="50000"/>
              </a:spcAft>
              <a:buClr>
                <a:srgbClr val="333399"/>
              </a:buClr>
              <a:buNone/>
              <a:defRPr/>
            </a:pPr>
            <a:endParaRPr lang="en-US" sz="800" dirty="0">
              <a:solidFill>
                <a:prstClr val="black"/>
              </a:solidFill>
              <a:latin typeface="Arial" charset="0"/>
              <a:ea typeface="Arial" charset="0"/>
              <a:cs typeface="Arial" charset="0"/>
            </a:endParaRP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Start with each observation as a cluster </a:t>
            </a:r>
          </a:p>
          <a:p>
            <a:pPr marL="982662" lvl="2" indent="-342900" eaLnBrk="1" fontAlgn="auto" hangingPunct="1">
              <a:lnSpc>
                <a:spcPct val="90000"/>
              </a:lnSpc>
              <a:spcBef>
                <a:spcPts val="100"/>
              </a:spcBef>
              <a:spcAft>
                <a:spcPct val="50000"/>
              </a:spcAft>
              <a:buClr>
                <a:srgbClr val="333399"/>
              </a:buClr>
              <a:buFont typeface="+mj-lt"/>
              <a:buAutoNum type="arabicPeriod"/>
              <a:defRPr/>
            </a:pPr>
            <a:r>
              <a:rPr lang="en-US" dirty="0">
                <a:solidFill>
                  <a:prstClr val="black"/>
                </a:solidFill>
                <a:latin typeface="Arial" charset="0"/>
                <a:ea typeface="Arial" charset="0"/>
                <a:cs typeface="Arial" charset="0"/>
              </a:rPr>
              <a:t>Until only one cluster remains: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solidFill>
                  <a:prstClr val="black"/>
                </a:solidFill>
                <a:latin typeface="Arial" charset="0"/>
                <a:ea typeface="Arial" charset="0"/>
                <a:cs typeface="Arial" charset="0"/>
              </a:rPr>
              <a:t>Find the closest pair of clusters. </a:t>
            </a:r>
          </a:p>
          <a:p>
            <a:pPr marL="1828800" lvl="3" indent="-457200" eaLnBrk="1" fontAlgn="auto" hangingPunct="1">
              <a:lnSpc>
                <a:spcPct val="90000"/>
              </a:lnSpc>
              <a:spcBef>
                <a:spcPts val="100"/>
              </a:spcBef>
              <a:spcAft>
                <a:spcPct val="50000"/>
              </a:spcAft>
              <a:buClr>
                <a:srgbClr val="333399"/>
              </a:buClr>
              <a:buFont typeface="+mj-lt"/>
              <a:buAutoNum type="alphaLcParenR"/>
              <a:defRPr/>
            </a:pPr>
            <a:r>
              <a:rPr lang="en-US" sz="1600" dirty="0">
                <a:latin typeface="Arial" charset="0"/>
                <a:ea typeface="Arial" charset="0"/>
                <a:cs typeface="Arial" charset="0"/>
              </a:rPr>
              <a:t>Merge them. </a:t>
            </a:r>
            <a:endParaRPr lang="en-US" sz="1600" dirty="0">
              <a:solidFill>
                <a:prstClr val="black"/>
              </a:solidFill>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r>
              <a:rPr lang="en-US" dirty="0">
                <a:latin typeface="Arial" charset="0"/>
                <a:ea typeface="Arial" charset="0"/>
                <a:cs typeface="Arial" charset="0"/>
              </a:rPr>
              <a:t>Ward’s method: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Define a measure of distance between clusters </a:t>
            </a:r>
          </a:p>
          <a:p>
            <a:pPr marL="938212" lvl="1" indent="-457200" eaLnBrk="1" fontAlgn="auto"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aims </a:t>
            </a:r>
            <a:r>
              <a:rPr lang="en-US" sz="1800" dirty="0">
                <a:latin typeface="Arial" charset="0"/>
                <a:ea typeface="Arial" charset="0"/>
                <a:cs typeface="Arial" charset="0"/>
              </a:rPr>
              <a:t>at minimizing the within-clusters </a:t>
            </a:r>
            <a:r>
              <a:rPr lang="en-US" sz="1800" dirty="0" smtClean="0">
                <a:latin typeface="Arial" charset="0"/>
                <a:ea typeface="Arial" charset="0"/>
                <a:cs typeface="Arial" charset="0"/>
              </a:rPr>
              <a:t>inertia </a:t>
            </a:r>
            <a:endParaRPr lang="en-US" sz="1800" dirty="0">
              <a:latin typeface="Arial" charset="0"/>
              <a:ea typeface="Arial" charset="0"/>
              <a:cs typeface="Arial" charset="0"/>
            </a:endParaRPr>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smtClean="0"/>
          </a:p>
          <a:p>
            <a:pPr marL="938212" lvl="1" indent="-457200" eaLnBrk="1" fontAlgn="auto" hangingPunct="1">
              <a:lnSpc>
                <a:spcPct val="90000"/>
              </a:lnSpc>
              <a:spcBef>
                <a:spcPts val="100"/>
              </a:spcBef>
              <a:spcAft>
                <a:spcPct val="50000"/>
              </a:spcAft>
              <a:buClr>
                <a:srgbClr val="333399"/>
              </a:buClr>
              <a:defRPr/>
            </a:pPr>
            <a:endParaRPr lang="en-US" sz="800" dirty="0"/>
          </a:p>
          <a:p>
            <a:pPr marL="938212" lvl="1" indent="-457200" eaLnBrk="1" fontAlgn="auto" hangingPunct="1">
              <a:lnSpc>
                <a:spcPct val="90000"/>
              </a:lnSpc>
              <a:spcBef>
                <a:spcPts val="100"/>
              </a:spcBef>
              <a:spcAft>
                <a:spcPct val="50000"/>
              </a:spcAft>
              <a:buClr>
                <a:srgbClr val="333399"/>
              </a:buClr>
              <a:defRPr/>
            </a:pPr>
            <a:endParaRPr lang="en-US" sz="800" dirty="0"/>
          </a:p>
          <a:p>
            <a:pPr marL="623887" indent="-457200" eaLnBrk="1" fontAlgn="auto" hangingPunct="1">
              <a:lnSpc>
                <a:spcPct val="90000"/>
              </a:lnSpc>
              <a:spcBef>
                <a:spcPts val="100"/>
              </a:spcBef>
              <a:spcAft>
                <a:spcPct val="50000"/>
              </a:spcAft>
              <a:buClr>
                <a:srgbClr val="333399"/>
              </a:buClr>
              <a:defRPr/>
            </a:pPr>
            <a:r>
              <a:rPr lang="en-US" dirty="0" smtClean="0">
                <a:latin typeface="Arial" charset="0"/>
                <a:ea typeface="Arial" charset="0"/>
                <a:cs typeface="Arial" charset="0"/>
              </a:rPr>
              <a:t>Allows to observe the change in Inertia</a:t>
            </a:r>
            <a:endParaRPr lang="en-US" dirty="0">
              <a:latin typeface="Arial" charset="0"/>
              <a:ea typeface="Arial" charset="0"/>
              <a:cs typeface="Arial" charset="0"/>
            </a:endParaRPr>
          </a:p>
          <a:p>
            <a:pPr marL="623887" indent="-457200" eaLnBrk="1" fontAlgn="auto" hangingPunct="1">
              <a:lnSpc>
                <a:spcPct val="90000"/>
              </a:lnSpc>
              <a:spcBef>
                <a:spcPts val="100"/>
              </a:spcBef>
              <a:spcAft>
                <a:spcPct val="50000"/>
              </a:spcAft>
              <a:buClr>
                <a:srgbClr val="333399"/>
              </a:buClr>
              <a:defRPr/>
            </a:pPr>
            <a:endParaRPr lang="en-US" dirty="0"/>
          </a:p>
          <a:p>
            <a:pPr marL="938212" lvl="1" indent="-457200" eaLnBrk="1" fontAlgn="auto" hangingPunct="1">
              <a:lnSpc>
                <a:spcPct val="90000"/>
              </a:lnSpc>
              <a:spcBef>
                <a:spcPts val="100"/>
              </a:spcBef>
              <a:spcAft>
                <a:spcPct val="50000"/>
              </a:spcAft>
              <a:buClr>
                <a:srgbClr val="333399"/>
              </a:buClr>
              <a:defRPr/>
            </a:pPr>
            <a:endParaRPr lang="en-US" dirty="0" smtClean="0">
              <a:solidFill>
                <a:prstClr val="black"/>
              </a:solidFill>
              <a:ea typeface=""/>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
        <p:nvSpPr>
          <p:cNvPr id="8" name="Rectangle 3"/>
          <p:cNvSpPr txBox="1">
            <a:spLocks noChangeArrowheads="1"/>
          </p:cNvSpPr>
          <p:nvPr/>
        </p:nvSpPr>
        <p:spPr bwMode="auto">
          <a:xfrm>
            <a:off x="6020526" y="1362135"/>
            <a:ext cx="6168570"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kern="0" dirty="0" smtClean="0">
                <a:solidFill>
                  <a:srgbClr val="000000"/>
                </a:solidFill>
                <a:latin typeface="Arial" charset="0"/>
                <a:ea typeface="Arial" charset="0"/>
                <a:cs typeface="Arial" charset="0"/>
              </a:rPr>
              <a:t>Silhouette index </a:t>
            </a:r>
          </a:p>
          <a:p>
            <a:pPr lvl="1" eaLnBrk="1" hangingPunct="1">
              <a:lnSpc>
                <a:spcPct val="90000"/>
              </a:lnSpc>
              <a:spcBef>
                <a:spcPts val="100"/>
              </a:spcBef>
              <a:spcAft>
                <a:spcPct val="50000"/>
              </a:spcAft>
              <a:buClr>
                <a:srgbClr val="333399"/>
              </a:buClr>
              <a:defRPr/>
            </a:pPr>
            <a:r>
              <a:rPr lang="en-US" sz="1800" kern="0" dirty="0" smtClean="0">
                <a:solidFill>
                  <a:srgbClr val="000000"/>
                </a:solidFill>
                <a:latin typeface="Arial" charset="0"/>
                <a:ea typeface="Arial" charset="0"/>
                <a:cs typeface="Arial" charset="0"/>
              </a:rPr>
              <a:t>Define a measure of how well an observation fit in a cluster</a:t>
            </a:r>
            <a:endParaRPr lang="en-US" sz="1800" kern="0" dirty="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192" y="2420888"/>
            <a:ext cx="2232248" cy="65504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3068960"/>
            <a:ext cx="6456040" cy="2991215"/>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45" y="5093016"/>
            <a:ext cx="5542011" cy="496224"/>
          </a:xfrm>
          <a:prstGeom prst="rect">
            <a:avLst/>
          </a:prstGeom>
        </p:spPr>
      </p:pic>
    </p:spTree>
    <p:extLst>
      <p:ext uri="{BB962C8B-B14F-4D97-AF65-F5344CB8AC3E}">
        <p14:creationId xmlns:p14="http://schemas.microsoft.com/office/powerpoint/2010/main" val="560898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6336142" y="1362135"/>
            <a:ext cx="6168570" cy="50932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indent="0" eaLnBrk="1" hangingPunct="1">
              <a:lnSpc>
                <a:spcPct val="90000"/>
              </a:lnSpc>
              <a:spcBef>
                <a:spcPts val="100"/>
              </a:spcBef>
              <a:spcAft>
                <a:spcPct val="50000"/>
              </a:spcAft>
              <a:buClr>
                <a:srgbClr val="333399"/>
              </a:buClr>
              <a:buNone/>
              <a:defRPr/>
            </a:pPr>
            <a:r>
              <a:rPr lang="en-US" sz="2000" dirty="0" smtClean="0">
                <a:latin typeface="Arial" charset="0"/>
                <a:ea typeface="Arial" charset="0"/>
                <a:cs typeface="Arial" charset="0"/>
              </a:rPr>
              <a:t>		Depth Invariant Index</a:t>
            </a:r>
            <a:endParaRPr lang="en-US"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73" y="2056949"/>
            <a:ext cx="3642403" cy="3460283"/>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Bottom</a:t>
            </a:r>
            <a:r>
              <a:rPr lang="fr-FR" sz="3600" dirty="0" smtClean="0">
                <a:solidFill>
                  <a:schemeClr val="bg1"/>
                </a:solidFill>
                <a:latin typeface="Latin Modern Roman 12" charset="0"/>
                <a:ea typeface="Latin Modern Roman 12" charset="0"/>
                <a:cs typeface="Latin Modern Roman 12" charset="0"/>
              </a:rPr>
              <a:t> type and water classification (2)</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332" y="2428776"/>
            <a:ext cx="1739900" cy="6477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32" y="3187889"/>
            <a:ext cx="2552700" cy="4699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782" y="3822642"/>
            <a:ext cx="1651000" cy="6477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032" y="4635195"/>
            <a:ext cx="2476500" cy="469900"/>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3382" y="5136480"/>
            <a:ext cx="2209800" cy="812800"/>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9487009" y="2060848"/>
                <a:ext cx="1993751" cy="338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fr-CH" b="0" i="1" smtClean="0">
                              <a:latin typeface="Cambria Math" charset="0"/>
                            </a:rPr>
                            <m:t>𝑋</m:t>
                          </m:r>
                        </m:e>
                        <m:sub>
                          <m:r>
                            <a:rPr lang="fr-CH" b="0" i="1" smtClean="0">
                              <a:latin typeface="Cambria Math" charset="0"/>
                            </a:rPr>
                            <m:t>𝑖</m:t>
                          </m:r>
                        </m:sub>
                      </m:sSub>
                      <m:r>
                        <a:rPr lang="fr-CH" b="0" i="1" smtClean="0">
                          <a:latin typeface="Cambria Math" charset="0"/>
                        </a:rPr>
                        <m:t>=</m:t>
                      </m:r>
                      <m:r>
                        <m:rPr>
                          <m:sty m:val="p"/>
                        </m:rPr>
                        <a:rPr lang="fr-CH" b="0" i="0" smtClean="0">
                          <a:latin typeface="Cambria Math" charset="0"/>
                        </a:rPr>
                        <m:t>ln</m:t>
                      </m:r>
                      <m:r>
                        <a:rPr lang="fr-CH" b="0" i="1" smtClean="0">
                          <a:latin typeface="Cambria Math" charset="0"/>
                        </a:rPr>
                        <m:t>⁡(</m:t>
                      </m:r>
                      <m:sSub>
                        <m:sSubPr>
                          <m:ctrlPr>
                            <a:rPr lang="en-US" b="0" i="1" smtClean="0">
                              <a:latin typeface="Cambria Math" charset="0"/>
                            </a:rPr>
                          </m:ctrlPr>
                        </m:sSubPr>
                        <m:e>
                          <m:r>
                            <a:rPr lang="fr-CH" b="0" i="1" smtClean="0">
                              <a:latin typeface="Cambria Math" charset="0"/>
                            </a:rPr>
                            <m:t>𝐿</m:t>
                          </m:r>
                        </m:e>
                        <m:sub>
                          <m:r>
                            <a:rPr lang="fr-CH" b="0" i="1" smtClean="0">
                              <a:latin typeface="Cambria Math" charset="0"/>
                            </a:rPr>
                            <m:t>𝑖</m:t>
                          </m:r>
                        </m:sub>
                      </m:sSub>
                      <m:r>
                        <a:rPr lang="fr-CH" b="0" i="1" smtClean="0">
                          <a:latin typeface="Cambria Math" charset="0"/>
                        </a:rPr>
                        <m:t> −</m:t>
                      </m:r>
                      <m:sSubSup>
                        <m:sSubSupPr>
                          <m:ctrlPr>
                            <a:rPr lang="en-US" b="0" i="1" smtClean="0">
                              <a:latin typeface="Cambria Math" charset="0"/>
                            </a:rPr>
                          </m:ctrlPr>
                        </m:sSubSupPr>
                        <m:e>
                          <m:r>
                            <a:rPr lang="fr-CH" b="0" i="1" smtClean="0">
                              <a:latin typeface="Cambria Math" charset="0"/>
                            </a:rPr>
                            <m:t>𝐿</m:t>
                          </m:r>
                        </m:e>
                        <m:sub>
                          <m:r>
                            <a:rPr lang="fr-CH" b="0" i="1" smtClean="0">
                              <a:latin typeface="Cambria Math" charset="0"/>
                            </a:rPr>
                            <m:t>𝑖</m:t>
                          </m:r>
                        </m:sub>
                        <m:sup>
                          <m:r>
                            <a:rPr lang="fr-CH" b="0" i="1" smtClean="0">
                              <a:latin typeface="Cambria Math" charset="0"/>
                            </a:rPr>
                            <m:t>𝑑𝑒𝑒𝑝</m:t>
                          </m:r>
                        </m:sup>
                      </m:sSubSup>
                      <m:r>
                        <a:rPr lang="fr-CH" b="0" i="1" smtClean="0">
                          <a:latin typeface="Cambria Math" charset="0"/>
                        </a:rPr>
                        <m:t>)</m:t>
                      </m:r>
                    </m:oMath>
                  </m:oMathPara>
                </a14:m>
                <a:endParaRPr lang="en-US" dirty="0"/>
              </a:p>
            </p:txBody>
          </p:sp>
        </mc:Choice>
        <mc:Fallback xmlns="">
          <p:sp>
            <p:nvSpPr>
              <p:cNvPr id="3" name="ZoneTexte 2"/>
              <p:cNvSpPr txBox="1">
                <a:spLocks noRot="1" noChangeAspect="1" noMove="1" noResize="1" noEditPoints="1" noAdjustHandles="1" noChangeArrowheads="1" noChangeShapeType="1" noTextEdit="1"/>
              </p:cNvSpPr>
              <p:nvPr/>
            </p:nvSpPr>
            <p:spPr>
              <a:xfrm>
                <a:off x="9487009" y="2060848"/>
                <a:ext cx="1993751" cy="338169"/>
              </a:xfrm>
              <a:prstGeom prst="rect">
                <a:avLst/>
              </a:prstGeom>
              <a:blipFill rotWithShape="0">
                <a:blip r:embed="rId9"/>
                <a:stretch>
                  <a:fillRect l="-2141" t="-103571" r="-3976" b="-141071"/>
                </a:stretch>
              </a:blipFill>
            </p:spPr>
            <p:txBody>
              <a:bodyPr/>
              <a:lstStyle/>
              <a:p>
                <a:r>
                  <a:rPr lang="en-US">
                    <a:noFill/>
                  </a:rPr>
                  <a:t> </a:t>
                </a:r>
              </a:p>
            </p:txBody>
          </p:sp>
        </mc:Fallback>
      </mc:AlternateContent>
      <p:sp>
        <p:nvSpPr>
          <p:cNvPr id="5" name="Rectangle 3"/>
          <p:cNvSpPr txBox="1">
            <a:spLocks noChangeArrowheads="1"/>
          </p:cNvSpPr>
          <p:nvPr/>
        </p:nvSpPr>
        <p:spPr bwMode="auto">
          <a:xfrm>
            <a:off x="1" y="1362135"/>
            <a:ext cx="5880554" cy="55952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marL="0" lvl="0" indent="0" eaLnBrk="1" hangingPunct="1">
              <a:lnSpc>
                <a:spcPct val="90000"/>
              </a:lnSpc>
              <a:spcBef>
                <a:spcPts val="100"/>
              </a:spcBef>
              <a:spcAft>
                <a:spcPct val="50000"/>
              </a:spcAft>
              <a:buClr>
                <a:srgbClr val="333399"/>
              </a:buClr>
              <a:buNone/>
              <a:defRPr/>
            </a:pPr>
            <a:r>
              <a:rPr lang="en-US" sz="2000" kern="0" dirty="0" smtClean="0">
                <a:solidFill>
                  <a:srgbClr val="000000"/>
                </a:solidFill>
                <a:latin typeface="Arial" charset="0"/>
                <a:ea typeface="Arial" charset="0"/>
                <a:cs typeface="Arial" charset="0"/>
              </a:rPr>
              <a:t>	</a:t>
            </a:r>
            <a:r>
              <a:rPr lang="en-US" kern="0" dirty="0" smtClean="0">
                <a:solidFill>
                  <a:srgbClr val="000000"/>
                </a:solidFill>
                <a:latin typeface="Arial" charset="0"/>
                <a:ea typeface="Arial" charset="0"/>
                <a:cs typeface="Arial" charset="0"/>
              </a:rPr>
              <a:t>Hue from HSV transformation</a:t>
            </a:r>
          </a:p>
          <a:p>
            <a:pPr marL="0" lvl="0" indent="0" eaLnBrk="1" hangingPunct="1">
              <a:lnSpc>
                <a:spcPct val="90000"/>
              </a:lnSpc>
              <a:spcBef>
                <a:spcPts val="100"/>
              </a:spcBef>
              <a:spcAft>
                <a:spcPct val="50000"/>
              </a:spcAft>
              <a:buClr>
                <a:srgbClr val="333399"/>
              </a:buClr>
              <a:buNone/>
              <a:defRPr/>
            </a:pPr>
            <a:endParaRPr lang="en-US" sz="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space is commonly used for aerial image classification</a:t>
            </a: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HSV transformation from a usual Red, Green, Blue space</a:t>
            </a:r>
          </a:p>
          <a:p>
            <a:pPr marL="449262" lvl="1" indent="0" eaLnBrk="1" hangingPunct="1">
              <a:lnSpc>
                <a:spcPct val="90000"/>
              </a:lnSpc>
              <a:spcBef>
                <a:spcPts val="100"/>
              </a:spcBef>
              <a:spcAft>
                <a:spcPct val="50000"/>
              </a:spcAft>
              <a:buClr>
                <a:srgbClr val="333399"/>
              </a:buClr>
              <a:buNone/>
              <a:defRPr/>
            </a:pPr>
            <a:r>
              <a:rPr lang="en-US" sz="1600" kern="0" dirty="0" smtClean="0">
                <a:solidFill>
                  <a:srgbClr val="000000"/>
                </a:solidFill>
                <a:latin typeface="Arial" charset="0"/>
                <a:ea typeface="Arial" charset="0"/>
                <a:cs typeface="Arial" charset="0"/>
              </a:rPr>
              <a:t>      to a space formed by three other values: </a:t>
            </a:r>
          </a:p>
          <a:p>
            <a:pPr marL="449262" lvl="1" indent="0" eaLnBrk="1" hangingPunct="1">
              <a:lnSpc>
                <a:spcPct val="90000"/>
              </a:lnSpc>
              <a:spcBef>
                <a:spcPts val="100"/>
              </a:spcBef>
              <a:spcAft>
                <a:spcPct val="50000"/>
              </a:spcAft>
              <a:buClr>
                <a:srgbClr val="333399"/>
              </a:buClr>
              <a:buNone/>
              <a:defRPr/>
            </a:pPr>
            <a:r>
              <a:rPr lang="en-US" sz="1600" kern="0" dirty="0">
                <a:solidFill>
                  <a:srgbClr val="000000"/>
                </a:solidFill>
                <a:latin typeface="Arial" charset="0"/>
                <a:ea typeface="Arial" charset="0"/>
                <a:cs typeface="Arial" charset="0"/>
              </a:rPr>
              <a:t>	</a:t>
            </a:r>
            <a:r>
              <a:rPr lang="en-US" sz="1600" b="1" kern="0" dirty="0" smtClean="0">
                <a:solidFill>
                  <a:srgbClr val="000000"/>
                </a:solidFill>
                <a:latin typeface="Arial" charset="0"/>
                <a:ea typeface="Arial" charset="0"/>
                <a:cs typeface="Arial" charset="0"/>
              </a:rPr>
              <a:t>The Hue, the value, the saturation </a:t>
            </a:r>
          </a:p>
          <a:p>
            <a:pPr marL="449262" lvl="1" indent="0" eaLnBrk="1" hangingPunct="1">
              <a:lnSpc>
                <a:spcPct val="90000"/>
              </a:lnSpc>
              <a:spcBef>
                <a:spcPts val="100"/>
              </a:spcBef>
              <a:spcAft>
                <a:spcPct val="50000"/>
              </a:spcAft>
              <a:buClr>
                <a:srgbClr val="333399"/>
              </a:buClr>
              <a:buNone/>
              <a:defRPr/>
            </a:pPr>
            <a:endParaRPr lang="en-US" sz="1600" b="1"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We made the assumption the Hue is less dependent on radiation attenuation than Red, Green, Blue, Value or Saturation</a:t>
            </a:r>
          </a:p>
          <a:p>
            <a:pPr lvl="1" eaLnBrk="1" hangingPunct="1">
              <a:lnSpc>
                <a:spcPct val="90000"/>
              </a:lnSpc>
              <a:spcBef>
                <a:spcPts val="100"/>
              </a:spcBef>
              <a:spcAft>
                <a:spcPct val="50000"/>
              </a:spcAft>
              <a:buClr>
                <a:srgbClr val="333399"/>
              </a:buClr>
              <a:defRPr/>
            </a:pP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kern="0" dirty="0" smtClean="0">
              <a:solidFill>
                <a:srgbClr val="000000"/>
              </a:solidFill>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284202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36160" y="1340768"/>
            <a:ext cx="3624117" cy="3532532"/>
          </a:xfrm>
          <a:prstGeom prst="rect">
            <a:avLst/>
          </a:prstGeom>
          <a:noFill/>
          <a:ln w="9525">
            <a:noFill/>
            <a:miter lim="800000"/>
            <a:headEnd/>
            <a:tailEnd/>
          </a:ln>
        </p:spPr>
      </p:pic>
    </p:spTree>
    <p:extLst>
      <p:ext uri="{BB962C8B-B14F-4D97-AF65-F5344CB8AC3E}">
        <p14:creationId xmlns:p14="http://schemas.microsoft.com/office/powerpoint/2010/main" val="18275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Reflection </a:t>
            </a:r>
            <a:endParaRPr lang="en-US" sz="20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Diffuse or specular</a:t>
            </a: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96254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Physic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principles</a:t>
            </a:r>
            <a:r>
              <a:rPr lang="fr-FR" sz="3600" dirty="0" smtClean="0">
                <a:solidFill>
                  <a:schemeClr val="bg1"/>
                </a:solidFill>
                <a:latin typeface="Latin Modern Roman 12" charset="0"/>
                <a:ea typeface="Latin Modern Roman 12" charset="0"/>
                <a:cs typeface="Latin Modern Roman 12" charset="0"/>
              </a:rPr>
              <a:t> in water </a:t>
            </a:r>
            <a:r>
              <a:rPr lang="fr-FR" sz="3600" dirty="0" err="1" smtClean="0">
                <a:solidFill>
                  <a:schemeClr val="bg1"/>
                </a:solidFill>
                <a:latin typeface="Latin Modern Roman 12" charset="0"/>
                <a:ea typeface="Latin Modern Roman 12" charset="0"/>
                <a:cs typeface="Latin Modern Roman 12" charset="0"/>
              </a:rPr>
              <a:t>surrounding</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362135"/>
            <a:ext cx="6168570"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2000" kern="0" dirty="0" smtClean="0">
                <a:solidFill>
                  <a:srgbClr val="000000"/>
                </a:solidFill>
                <a:latin typeface="Arial" charset="0"/>
                <a:ea typeface="Arial" charset="0"/>
                <a:cs typeface="Arial" charset="0"/>
              </a:rPr>
              <a:t>Radiance</a:t>
            </a:r>
          </a:p>
          <a:p>
            <a:pPr lvl="1" eaLnBrk="1" hangingPunct="1">
              <a:lnSpc>
                <a:spcPct val="90000"/>
              </a:lnSpc>
              <a:spcBef>
                <a:spcPts val="100"/>
              </a:spcBef>
              <a:spcAft>
                <a:spcPct val="50000"/>
              </a:spcAft>
              <a:buClr>
                <a:srgbClr val="333399"/>
              </a:buClr>
              <a:defRPr/>
            </a:pPr>
            <a:r>
              <a:rPr lang="en-US" sz="1800" kern="0" dirty="0">
                <a:solidFill>
                  <a:srgbClr val="000000"/>
                </a:solidFill>
                <a:latin typeface="Arial" charset="0"/>
                <a:ea typeface="Arial" charset="0"/>
                <a:cs typeface="Arial" charset="0"/>
              </a:rPr>
              <a:t>recorded by the satellite sensor </a:t>
            </a:r>
            <a:endParaRPr lang="en-US" sz="18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corresponds to </a:t>
            </a:r>
            <a:r>
              <a:rPr lang="en-US" sz="1800" dirty="0" smtClean="0">
                <a:latin typeface="Arial" charset="0"/>
                <a:ea typeface="Arial" charset="0"/>
                <a:cs typeface="Arial" charset="0"/>
              </a:rPr>
              <a:t>a measure of the electromagnetic </a:t>
            </a:r>
            <a:r>
              <a:rPr lang="en-US" sz="1800" dirty="0">
                <a:latin typeface="Arial" charset="0"/>
                <a:ea typeface="Arial" charset="0"/>
                <a:cs typeface="Arial" charset="0"/>
              </a:rPr>
              <a:t>radiation flux </a:t>
            </a:r>
            <a:r>
              <a:rPr lang="en-US" sz="1800" dirty="0" smtClean="0">
                <a:latin typeface="Arial" charset="0"/>
                <a:ea typeface="Arial" charset="0"/>
                <a:cs typeface="Arial" charset="0"/>
              </a:rPr>
              <a:t>emitted </a:t>
            </a:r>
            <a:r>
              <a:rPr lang="en-US" sz="1800" dirty="0">
                <a:latin typeface="Arial" charset="0"/>
                <a:ea typeface="Arial" charset="0"/>
                <a:cs typeface="Arial" charset="0"/>
              </a:rPr>
              <a:t>or reflected by a surface </a:t>
            </a:r>
            <a:endParaRPr lang="en-US" sz="18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dependent on </a:t>
            </a:r>
            <a:r>
              <a:rPr lang="en-US" sz="1800" dirty="0" smtClean="0">
                <a:latin typeface="Arial" charset="0"/>
                <a:ea typeface="Arial" charset="0"/>
                <a:cs typeface="Arial" charset="0"/>
              </a:rPr>
              <a:t>:</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area of the source,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a:t>
            </a:r>
            <a:r>
              <a:rPr lang="en-US" sz="1600" dirty="0">
                <a:latin typeface="Arial" charset="0"/>
                <a:ea typeface="Arial" charset="0"/>
                <a:cs typeface="Arial" charset="0"/>
              </a:rPr>
              <a:t>view and solid angles of the sensor, </a:t>
            </a:r>
            <a:endParaRPr lang="en-US" sz="1600" dirty="0" smtClean="0">
              <a:latin typeface="Arial" charset="0"/>
              <a:ea typeface="Arial" charset="0"/>
              <a:cs typeface="Arial" charset="0"/>
            </a:endParaRP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wavelength </a:t>
            </a:r>
          </a:p>
          <a:p>
            <a:pPr lvl="2"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T</a:t>
            </a:r>
            <a:r>
              <a:rPr lang="en-US" sz="1600" dirty="0" smtClean="0">
                <a:latin typeface="Arial" charset="0"/>
                <a:ea typeface="Arial" charset="0"/>
                <a:cs typeface="Arial" charset="0"/>
              </a:rPr>
              <a:t>he irradiance </a:t>
            </a:r>
            <a:endParaRPr lang="en-US" sz="1600" kern="0" dirty="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smtClean="0">
                <a:latin typeface="Arial" charset="0"/>
                <a:ea typeface="Arial" charset="0"/>
                <a:cs typeface="Arial" charset="0"/>
              </a:rPr>
              <a:t>Attenuation</a:t>
            </a:r>
          </a:p>
          <a:p>
            <a:pPr lvl="1"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Come from the Absorption and the scattering</a:t>
            </a:r>
            <a:endParaRPr lang="en-US" sz="18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1484784"/>
            <a:ext cx="4504021" cy="3371640"/>
          </a:xfrm>
          <a:prstGeom prst="rect">
            <a:avLst/>
          </a:prstGeom>
        </p:spPr>
      </p:pic>
      <mc:AlternateContent xmlns:mc="http://schemas.openxmlformats.org/markup-compatibility/2006" xmlns:a14="http://schemas.microsoft.com/office/drawing/2010/main">
        <mc:Choice Requires="a14">
          <p:sp>
            <p:nvSpPr>
              <p:cNvPr id="7" name="ZoneTexte 6"/>
              <p:cNvSpPr txBox="1"/>
              <p:nvPr/>
            </p:nvSpPr>
            <p:spPr>
              <a:xfrm>
                <a:off x="7231309" y="5733256"/>
                <a:ext cx="4105609" cy="4510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CH" sz="3000" b="0" i="1" smtClean="0">
                          <a:latin typeface="Cambria Math" charset="0"/>
                        </a:rPr>
                        <m:t>𝐿</m:t>
                      </m:r>
                      <m:d>
                        <m:dPr>
                          <m:ctrlPr>
                            <a:rPr lang="fr-CH" sz="3000" b="0" i="1" smtClean="0">
                              <a:latin typeface="Cambria Math" charset="0"/>
                            </a:rPr>
                          </m:ctrlPr>
                        </m:dPr>
                        <m:e>
                          <m:r>
                            <a:rPr lang="fr-CH" sz="3000" b="0" i="1" smtClean="0">
                              <a:latin typeface="Cambria Math" charset="0"/>
                            </a:rPr>
                            <m:t>h</m:t>
                          </m:r>
                        </m:e>
                      </m:d>
                      <m:r>
                        <a:rPr lang="fr-CH" sz="3000" b="0" i="1" smtClean="0">
                          <a:latin typeface="Cambria Math" charset="0"/>
                        </a:rPr>
                        <m:t>=</m:t>
                      </m:r>
                      <m:sSub>
                        <m:sSubPr>
                          <m:ctrlPr>
                            <a:rPr lang="en-US" sz="3000" i="1">
                              <a:latin typeface="Cambria Math" charset="0"/>
                            </a:rPr>
                          </m:ctrlPr>
                        </m:sSubPr>
                        <m:e>
                          <m:r>
                            <a:rPr lang="fr-CH" sz="3000" i="1">
                              <a:latin typeface="Cambria Math" charset="0"/>
                            </a:rPr>
                            <m:t>𝐿</m:t>
                          </m:r>
                        </m:e>
                        <m:sub>
                          <m:r>
                            <a:rPr lang="fr-CH" sz="3000" b="0" i="1" smtClean="0">
                              <a:latin typeface="Cambria Math" charset="0"/>
                            </a:rPr>
                            <m:t>𝐺</m:t>
                          </m:r>
                        </m:sub>
                      </m:sSub>
                      <m:r>
                        <a:rPr lang="fr-CH" sz="3000" b="0" i="1" smtClean="0">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𝑠</m:t>
                          </m:r>
                        </m:sub>
                      </m:sSub>
                      <m:r>
                        <a:rPr lang="fr-CH" sz="3000" i="1">
                          <a:latin typeface="Cambria Math" charset="0"/>
                        </a:rPr>
                        <m:t> −</m:t>
                      </m:r>
                      <m:sSub>
                        <m:sSubPr>
                          <m:ctrlPr>
                            <a:rPr lang="en-US" sz="3000" i="1">
                              <a:latin typeface="Cambria Math" charset="0"/>
                            </a:rPr>
                          </m:ctrlPr>
                        </m:sSubPr>
                        <m:e>
                          <m:r>
                            <a:rPr lang="fr-CH" sz="3000" b="0" i="1" smtClean="0">
                              <a:latin typeface="Cambria Math" charset="0"/>
                            </a:rPr>
                            <m:t>𝐿</m:t>
                          </m:r>
                        </m:e>
                        <m:sub>
                          <m:r>
                            <a:rPr lang="fr-CH" sz="3000" b="0" i="1" smtClean="0">
                              <a:latin typeface="Cambria Math" charset="0"/>
                            </a:rPr>
                            <m:t>𝑏</m:t>
                          </m:r>
                        </m:sub>
                      </m:sSub>
                      <m:r>
                        <a:rPr lang="fr-CH" sz="3000" b="0" i="1" smtClean="0">
                          <a:latin typeface="Cambria Math" charset="0"/>
                        </a:rPr>
                        <m:t>𝑒</m:t>
                      </m:r>
                      <m:r>
                        <a:rPr lang="fr-CH" sz="3000" b="0" i="1" baseline="30000" smtClean="0">
                          <a:latin typeface="Cambria Math" charset="0"/>
                        </a:rPr>
                        <m:t>_</m:t>
                      </m:r>
                      <m:r>
                        <a:rPr lang="fr-CH" sz="3000" b="0" i="1" baseline="30000" smtClean="0">
                          <a:latin typeface="Cambria Math" charset="0"/>
                        </a:rPr>
                        <m:t>𝑘h</m:t>
                      </m:r>
                    </m:oMath>
                  </m:oMathPara>
                </a14:m>
                <a:endParaRPr lang="fr-FR" sz="3000" baseline="30000" dirty="0"/>
              </a:p>
            </p:txBody>
          </p:sp>
        </mc:Choice>
        <mc:Fallback xmlns="">
          <p:sp>
            <p:nvSpPr>
              <p:cNvPr id="7" name="ZoneTexte 6"/>
              <p:cNvSpPr txBox="1">
                <a:spLocks noRot="1" noChangeAspect="1" noMove="1" noResize="1" noEditPoints="1" noAdjustHandles="1" noChangeArrowheads="1" noChangeShapeType="1" noTextEdit="1"/>
              </p:cNvSpPr>
              <p:nvPr/>
            </p:nvSpPr>
            <p:spPr>
              <a:xfrm>
                <a:off x="7231309" y="5733256"/>
                <a:ext cx="4105609" cy="451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3602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Aims</a:t>
            </a:r>
            <a:r>
              <a:rPr lang="fr-FR" sz="3600" dirty="0" smtClean="0">
                <a:solidFill>
                  <a:schemeClr val="bg1"/>
                </a:solidFill>
                <a:latin typeface="Latin Modern Roman 12" charset="0"/>
                <a:ea typeface="Latin Modern Roman 12" charset="0"/>
                <a:cs typeface="Latin Modern Roman 12" charset="0"/>
              </a:rPr>
              <a:t> of the </a:t>
            </a:r>
            <a:r>
              <a:rPr lang="fr-FR" sz="3600" dirty="0" err="1" smtClean="0">
                <a:solidFill>
                  <a:schemeClr val="bg1"/>
                </a:solidFill>
                <a:latin typeface="Latin Modern Roman 12" charset="0"/>
                <a:ea typeface="Latin Modern Roman 12" charset="0"/>
                <a:cs typeface="Latin Modern Roman 12" charset="0"/>
              </a:rPr>
              <a:t>thesis</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8" name="Rectangle 3"/>
          <p:cNvSpPr txBox="1">
            <a:spLocks noChangeArrowheads="1"/>
          </p:cNvSpPr>
          <p:nvPr/>
        </p:nvSpPr>
        <p:spPr bwMode="auto">
          <a:xfrm>
            <a:off x="191344" y="1844824"/>
            <a:ext cx="10488488" cy="54958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200" kern="0" dirty="0">
                <a:solidFill>
                  <a:srgbClr val="000000"/>
                </a:solidFill>
                <a:latin typeface="Arial" charset="0"/>
                <a:ea typeface="Arial" charset="0"/>
                <a:cs typeface="Arial" charset="0"/>
              </a:rPr>
              <a:t>Evaluation of empirical </a:t>
            </a:r>
            <a:r>
              <a:rPr lang="en-US" sz="2200" kern="0" dirty="0" smtClean="0">
                <a:solidFill>
                  <a:srgbClr val="000000"/>
                </a:solidFill>
                <a:latin typeface="Arial" charset="0"/>
                <a:ea typeface="Arial" charset="0"/>
                <a:cs typeface="Arial" charset="0"/>
              </a:rPr>
              <a:t>modelling</a:t>
            </a:r>
          </a:p>
          <a:p>
            <a:pPr eaLnBrk="1" hangingPunct="1">
              <a:lnSpc>
                <a:spcPct val="90000"/>
              </a:lnSpc>
              <a:spcBef>
                <a:spcPts val="100"/>
              </a:spcBef>
              <a:spcAft>
                <a:spcPct val="50000"/>
              </a:spcAft>
              <a:buClr>
                <a:srgbClr val="333399"/>
              </a:buClr>
              <a:defRPr/>
            </a:pPr>
            <a:endParaRPr lang="en-US" sz="2200" kern="0" dirty="0" smtClean="0">
              <a:solidFill>
                <a:srgbClr val="000000"/>
              </a:solidFill>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Direct application on a specific multi-spectral </a:t>
            </a:r>
            <a:r>
              <a:rPr lang="en-US" sz="2200" dirty="0" smtClean="0">
                <a:latin typeface="Arial" charset="0"/>
                <a:ea typeface="Arial" charset="0"/>
                <a:cs typeface="Arial" charset="0"/>
              </a:rPr>
              <a:t>sensor</a:t>
            </a:r>
            <a:endParaRPr lang="en-US" sz="22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Discussion of technical issues and </a:t>
            </a:r>
            <a:r>
              <a:rPr lang="en-US" sz="1800" dirty="0" smtClean="0">
                <a:latin typeface="Arial" charset="0"/>
                <a:ea typeface="Arial" charset="0"/>
                <a:cs typeface="Arial" charset="0"/>
              </a:rPr>
              <a:t>procedures</a:t>
            </a:r>
          </a:p>
          <a:p>
            <a:pPr lvl="1" eaLnBrk="1" hangingPunct="1">
              <a:lnSpc>
                <a:spcPct val="90000"/>
              </a:lnSpc>
              <a:spcBef>
                <a:spcPts val="100"/>
              </a:spcBef>
              <a:spcAft>
                <a:spcPct val="50000"/>
              </a:spcAft>
              <a:buClr>
                <a:srgbClr val="333399"/>
              </a:buClr>
              <a:defRPr/>
            </a:pPr>
            <a:endParaRPr lang="en-US" sz="1800" dirty="0">
              <a:latin typeface="Arial" charset="0"/>
              <a:ea typeface="Arial" charset="0"/>
              <a:cs typeface="Arial" charset="0"/>
            </a:endParaRPr>
          </a:p>
          <a:p>
            <a:pPr marL="447675" lvl="1" indent="-447675" eaLnBrk="1" hangingPunct="1">
              <a:lnSpc>
                <a:spcPct val="90000"/>
              </a:lnSpc>
              <a:spcBef>
                <a:spcPts val="100"/>
              </a:spcBef>
              <a:spcAft>
                <a:spcPct val="50000"/>
              </a:spcAft>
              <a:buClr>
                <a:srgbClr val="333399"/>
              </a:buClr>
              <a:buFont typeface="Wingdings" pitchFamily="2" charset="2"/>
              <a:buChar char="n"/>
              <a:defRPr/>
            </a:pPr>
            <a:r>
              <a:rPr lang="en-US" sz="2200" b="1" dirty="0" smtClean="0">
                <a:latin typeface="Arial" charset="0"/>
                <a:ea typeface="Arial" charset="0"/>
                <a:cs typeface="Arial" charset="0"/>
              </a:rPr>
              <a:t>Scale </a:t>
            </a:r>
            <a:r>
              <a:rPr lang="en-US" sz="2200" b="1" dirty="0">
                <a:latin typeface="Arial" charset="0"/>
                <a:ea typeface="Arial" charset="0"/>
                <a:cs typeface="Arial" charset="0"/>
              </a:rPr>
              <a:t>of resolution</a:t>
            </a: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Range of optimal depth </a:t>
            </a:r>
            <a:r>
              <a:rPr lang="en-US" sz="2200" dirty="0" smtClean="0">
                <a:latin typeface="Arial" charset="0"/>
                <a:ea typeface="Arial" charset="0"/>
                <a:cs typeface="Arial" charset="0"/>
              </a:rPr>
              <a:t>prediction</a:t>
            </a:r>
          </a:p>
          <a:p>
            <a:pPr eaLnBrk="1" hangingPunct="1">
              <a:lnSpc>
                <a:spcPct val="90000"/>
              </a:lnSpc>
              <a:spcBef>
                <a:spcPts val="100"/>
              </a:spcBef>
              <a:spcAft>
                <a:spcPct val="50000"/>
              </a:spcAft>
              <a:buClr>
                <a:srgbClr val="333399"/>
              </a:buClr>
              <a:defRPr/>
            </a:pPr>
            <a:r>
              <a:rPr lang="en-US" sz="2200" dirty="0">
                <a:latin typeface="Arial" charset="0"/>
                <a:ea typeface="Arial" charset="0"/>
                <a:cs typeface="Arial" charset="0"/>
              </a:rPr>
              <a:t>Proposed an approach by classification</a:t>
            </a:r>
          </a:p>
          <a:p>
            <a:pPr eaLnBrk="1" hangingPunct="1">
              <a:lnSpc>
                <a:spcPct val="90000"/>
              </a:lnSpc>
              <a:spcBef>
                <a:spcPts val="100"/>
              </a:spcBef>
              <a:spcAft>
                <a:spcPct val="50000"/>
              </a:spcAft>
              <a:buClr>
                <a:srgbClr val="333399"/>
              </a:buClr>
              <a:defRPr/>
            </a:pPr>
            <a:endParaRPr lang="en-US" sz="22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664611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570" y="1262743"/>
            <a:ext cx="3804847" cy="3110881"/>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16" y="1151651"/>
            <a:ext cx="5553298" cy="5408194"/>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Study</a:t>
            </a:r>
            <a:r>
              <a:rPr lang="fr-FR" sz="3600" dirty="0" smtClean="0">
                <a:solidFill>
                  <a:schemeClr val="bg1"/>
                </a:solidFill>
                <a:latin typeface="Latin Modern Roman 12" charset="0"/>
                <a:ea typeface="Latin Modern Roman 12" charset="0"/>
                <a:cs typeface="Latin Modern Roman 12" charset="0"/>
              </a:rPr>
              <a:t> site: South part of the new </a:t>
            </a:r>
            <a:r>
              <a:rPr lang="fr-FR" sz="3600" dirty="0" err="1" smtClean="0">
                <a:solidFill>
                  <a:schemeClr val="bg1"/>
                </a:solidFill>
                <a:latin typeface="Latin Modern Roman 12" charset="0"/>
                <a:ea typeface="Latin Modern Roman 12" charset="0"/>
                <a:cs typeface="Latin Modern Roman 12" charset="0"/>
              </a:rPr>
              <a:t>caledonian</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lagoon</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10" name="Rectangle 3"/>
          <p:cNvSpPr txBox="1">
            <a:spLocks noChangeArrowheads="1"/>
          </p:cNvSpPr>
          <p:nvPr/>
        </p:nvSpPr>
        <p:spPr bwMode="auto">
          <a:xfrm>
            <a:off x="3124260" y="4523656"/>
            <a:ext cx="2575513" cy="30818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1800" dirty="0" smtClean="0">
                <a:latin typeface="Arial" charset="0"/>
                <a:ea typeface="Arial" charset="0"/>
                <a:cs typeface="Arial" charset="0"/>
              </a:rPr>
              <a:t>Offers a great number of in-situ measurements by echo-sounding </a:t>
            </a:r>
          </a:p>
          <a:p>
            <a:pPr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set around the biggest city of the island : </a:t>
            </a:r>
            <a:r>
              <a:rPr lang="en-US" sz="1800" dirty="0" err="1">
                <a:latin typeface="Arial" charset="0"/>
                <a:ea typeface="Arial" charset="0"/>
                <a:cs typeface="Arial" charset="0"/>
              </a:rPr>
              <a:t>Nouméa</a:t>
            </a:r>
            <a:endParaRPr lang="en-US" sz="18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18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5" y="3053443"/>
            <a:ext cx="2943257" cy="3763152"/>
          </a:xfrm>
          <a:prstGeom prst="rect">
            <a:avLst/>
          </a:prstGeom>
        </p:spPr>
      </p:pic>
      <p:sp>
        <p:nvSpPr>
          <p:cNvPr id="5" name="Rectangle 3"/>
          <p:cNvSpPr txBox="1">
            <a:spLocks noChangeArrowheads="1"/>
          </p:cNvSpPr>
          <p:nvPr/>
        </p:nvSpPr>
        <p:spPr bwMode="auto">
          <a:xfrm>
            <a:off x="120980" y="1262743"/>
            <a:ext cx="2889391" cy="5910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lvl="0" eaLnBrk="1" hangingPunct="1">
              <a:lnSpc>
                <a:spcPct val="90000"/>
              </a:lnSpc>
              <a:spcBef>
                <a:spcPts val="100"/>
              </a:spcBef>
              <a:spcAft>
                <a:spcPct val="50000"/>
              </a:spcAft>
              <a:buClr>
                <a:srgbClr val="333399"/>
              </a:buClr>
              <a:defRPr/>
            </a:pPr>
            <a:r>
              <a:rPr lang="en-US" sz="1800" kern="0" dirty="0" smtClean="0">
                <a:solidFill>
                  <a:srgbClr val="000000"/>
                </a:solidFill>
                <a:latin typeface="Arial" charset="0"/>
                <a:ea typeface="Arial" charset="0"/>
                <a:cs typeface="Arial" charset="0"/>
              </a:rPr>
              <a:t>An </a:t>
            </a:r>
            <a:r>
              <a:rPr lang="en-US" sz="1800" kern="0" dirty="0">
                <a:solidFill>
                  <a:srgbClr val="000000"/>
                </a:solidFill>
                <a:latin typeface="Arial" charset="0"/>
                <a:ea typeface="Arial" charset="0"/>
                <a:cs typeface="Arial" charset="0"/>
              </a:rPr>
              <a:t>extent of about </a:t>
            </a:r>
            <a:r>
              <a:rPr lang="en-US" sz="1800" kern="0" dirty="0" smtClean="0">
                <a:solidFill>
                  <a:srgbClr val="000000"/>
                </a:solidFill>
                <a:latin typeface="Arial" charset="0"/>
                <a:ea typeface="Arial" charset="0"/>
                <a:cs typeface="Arial" charset="0"/>
              </a:rPr>
              <a:t>2’597.1332 </a:t>
            </a:r>
            <a:r>
              <a:rPr lang="en-US" sz="1800" kern="0" dirty="0">
                <a:solidFill>
                  <a:srgbClr val="000000"/>
                </a:solidFill>
                <a:latin typeface="Arial" charset="0"/>
                <a:ea typeface="Arial" charset="0"/>
                <a:cs typeface="Arial" charset="0"/>
              </a:rPr>
              <a:t>km</a:t>
            </a:r>
            <a:r>
              <a:rPr lang="en-US" sz="1800" kern="0" baseline="30000" dirty="0">
                <a:solidFill>
                  <a:srgbClr val="000000"/>
                </a:solidFill>
                <a:latin typeface="Arial" charset="0"/>
                <a:ea typeface="Arial" charset="0"/>
                <a:cs typeface="Arial" charset="0"/>
              </a:rPr>
              <a:t>2</a:t>
            </a:r>
            <a:r>
              <a:rPr lang="en-US" sz="1800" kern="0" dirty="0">
                <a:solidFill>
                  <a:srgbClr val="000000"/>
                </a:solidFill>
                <a:latin typeface="Arial" charset="0"/>
                <a:ea typeface="Arial" charset="0"/>
                <a:cs typeface="Arial" charset="0"/>
              </a:rPr>
              <a:t> </a:t>
            </a:r>
          </a:p>
          <a:p>
            <a:pPr eaLnBrk="1" hangingPunct="1">
              <a:lnSpc>
                <a:spcPct val="90000"/>
              </a:lnSpc>
              <a:spcBef>
                <a:spcPts val="100"/>
              </a:spcBef>
              <a:spcAft>
                <a:spcPct val="50000"/>
              </a:spcAft>
              <a:buClr>
                <a:srgbClr val="333399"/>
              </a:buClr>
              <a:defRPr/>
            </a:pPr>
            <a:r>
              <a:rPr lang="en-US" sz="1800" dirty="0">
                <a:latin typeface="Arial" charset="0"/>
                <a:ea typeface="Arial" charset="0"/>
                <a:cs typeface="Arial" charset="0"/>
              </a:rPr>
              <a:t>Semi-open area with four major channels through the barrier reef </a:t>
            </a:r>
            <a:endParaRPr lang="en-US" sz="2000" dirty="0">
              <a:latin typeface="Arial" charset="0"/>
              <a:ea typeface="Arial" charset="0"/>
              <a:cs typeface="Arial" charset="0"/>
            </a:endParaRPr>
          </a:p>
          <a:p>
            <a:pPr eaLnBrk="1" hangingPunct="1">
              <a:lnSpc>
                <a:spcPct val="90000"/>
              </a:lnSpc>
              <a:spcBef>
                <a:spcPts val="100"/>
              </a:spcBef>
              <a:spcAft>
                <a:spcPct val="50000"/>
              </a:spcAft>
              <a:buClr>
                <a:srgbClr val="333399"/>
              </a:buClr>
              <a:defRPr/>
            </a:pPr>
            <a:endParaRPr lang="en-US" sz="2000" dirty="0" smtClean="0">
              <a:latin typeface="Arial" charset="0"/>
              <a:ea typeface="Arial" charset="0"/>
              <a:cs typeface="Arial" charset="0"/>
            </a:endParaRPr>
          </a:p>
          <a:p>
            <a:pPr lvl="0" eaLnBrk="1" hangingPunct="1">
              <a:lnSpc>
                <a:spcPct val="90000"/>
              </a:lnSpc>
              <a:spcBef>
                <a:spcPts val="100"/>
              </a:spcBef>
              <a:spcAft>
                <a:spcPct val="50000"/>
              </a:spcAft>
              <a:buClr>
                <a:srgbClr val="333399"/>
              </a:buClr>
              <a:defRPr/>
            </a:pPr>
            <a:endParaRPr lang="en-US" sz="2000" kern="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054881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5"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a:t>
            </a:r>
            <a:r>
              <a:rPr lang="en-US" sz="1600" dirty="0" smtClean="0">
                <a:latin typeface="Arial" charset="0"/>
                <a:ea typeface="Arial" charset="0"/>
                <a:cs typeface="Arial" charset="0"/>
              </a:rPr>
              <a:t>kept</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Adjusted depth following the tide</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328" y="1262743"/>
            <a:ext cx="7283479" cy="5770311"/>
          </a:xfrm>
          <a:prstGeom prst="rect">
            <a:avLst/>
          </a:prstGeom>
        </p:spPr>
      </p:pic>
    </p:spTree>
    <p:extLst>
      <p:ext uri="{BB962C8B-B14F-4D97-AF65-F5344CB8AC3E}">
        <p14:creationId xmlns:p14="http://schemas.microsoft.com/office/powerpoint/2010/main" val="1908435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1723033"/>
            <a:ext cx="10152640" cy="968853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6" name="Rectangle 5"/>
          <p:cNvSpPr/>
          <p:nvPr/>
        </p:nvSpPr>
        <p:spPr>
          <a:xfrm>
            <a:off x="6384032" y="5877272"/>
            <a:ext cx="288032" cy="720080"/>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937193">
            <a:off x="6284740" y="5952404"/>
            <a:ext cx="167220" cy="576064"/>
          </a:xfrm>
          <a:prstGeom prst="rect">
            <a:avLst/>
          </a:prstGeom>
          <a:solidFill>
            <a:srgbClr val="0401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bwMode="auto">
          <a:xfrm>
            <a:off x="1" y="1268760"/>
            <a:ext cx="6168570" cy="569464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kept</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2010076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0648"/>
            <a:ext cx="6840760" cy="6910327"/>
          </a:xfrm>
          <a:prstGeom prst="rect">
            <a:avLst/>
          </a:prstGeom>
        </p:spPr>
      </p:pic>
      <p:sp>
        <p:nvSpPr>
          <p:cNvPr id="2" name="Titre 1"/>
          <p:cNvSpPr>
            <a:spLocks noGrp="1"/>
          </p:cNvSpPr>
          <p:nvPr>
            <p:ph type="title"/>
          </p:nvPr>
        </p:nvSpPr>
        <p:spPr>
          <a:xfrm>
            <a:off x="0" y="0"/>
            <a:ext cx="12192000" cy="1262743"/>
          </a:xfrm>
          <a:solidFill>
            <a:srgbClr val="08315A"/>
          </a:solidFill>
        </p:spPr>
        <p:txBody>
          <a:bodyPr>
            <a:normAutofit/>
          </a:bodyPr>
          <a:lstStyle/>
          <a:p>
            <a:pPr lvl="1" algn="l" rtl="0">
              <a:lnSpc>
                <a:spcPct val="90000"/>
              </a:lnSpc>
              <a:spcBef>
                <a:spcPct val="0"/>
              </a:spcBef>
            </a:pPr>
            <a:r>
              <a:rPr lang="fr-FR" sz="3600" dirty="0" smtClean="0">
                <a:solidFill>
                  <a:schemeClr val="bg1"/>
                </a:solidFill>
                <a:latin typeface="Latin Modern Roman 12" charset="0"/>
                <a:ea typeface="Latin Modern Roman 12" charset="0"/>
                <a:cs typeface="Latin Modern Roman 12" charset="0"/>
              </a:rPr>
              <a:t>	Satellite </a:t>
            </a:r>
            <a:r>
              <a:rPr lang="fr-FR" sz="3600" dirty="0" err="1" smtClean="0">
                <a:solidFill>
                  <a:schemeClr val="bg1"/>
                </a:solidFill>
                <a:latin typeface="Latin Modern Roman 12" charset="0"/>
                <a:ea typeface="Latin Modern Roman 12" charset="0"/>
                <a:cs typeface="Latin Modern Roman 12" charset="0"/>
              </a:rPr>
              <a:t>sensor</a:t>
            </a:r>
            <a:r>
              <a:rPr lang="fr-FR" sz="3600" dirty="0" smtClean="0">
                <a:solidFill>
                  <a:schemeClr val="bg1"/>
                </a:solidFill>
                <a:latin typeface="Latin Modern Roman 12" charset="0"/>
                <a:ea typeface="Latin Modern Roman 12" charset="0"/>
                <a:cs typeface="Latin Modern Roman 12" charset="0"/>
              </a:rPr>
              <a:t> and </a:t>
            </a:r>
            <a:r>
              <a:rPr lang="fr-FR" sz="3600" dirty="0" err="1" smtClean="0">
                <a:solidFill>
                  <a:schemeClr val="bg1"/>
                </a:solidFill>
                <a:latin typeface="Latin Modern Roman 12" charset="0"/>
                <a:ea typeface="Latin Modern Roman 12" charset="0"/>
                <a:cs typeface="Latin Modern Roman 12" charset="0"/>
              </a:rPr>
              <a:t>Bathymetric</a:t>
            </a:r>
            <a:r>
              <a:rPr lang="fr-FR" sz="3600" dirty="0" smtClean="0">
                <a:solidFill>
                  <a:schemeClr val="bg1"/>
                </a:solidFill>
                <a:latin typeface="Latin Modern Roman 12" charset="0"/>
                <a:ea typeface="Latin Modern Roman 12" charset="0"/>
                <a:cs typeface="Latin Modern Roman 12" charset="0"/>
              </a:rPr>
              <a:t> </a:t>
            </a:r>
            <a:r>
              <a:rPr lang="fr-FR" sz="3600" dirty="0" err="1" smtClean="0">
                <a:solidFill>
                  <a:schemeClr val="bg1"/>
                </a:solidFill>
                <a:latin typeface="Latin Modern Roman 12" charset="0"/>
                <a:ea typeface="Latin Modern Roman 12" charset="0"/>
                <a:cs typeface="Latin Modern Roman 12" charset="0"/>
              </a:rPr>
              <a:t>dataset</a:t>
            </a:r>
            <a:r>
              <a:rPr lang="fr-FR" sz="3600" dirty="0" smtClean="0">
                <a:solidFill>
                  <a:schemeClr val="bg1"/>
                </a:solidFill>
                <a:latin typeface="Latin Modern Roman 12" charset="0"/>
                <a:ea typeface="Latin Modern Roman 12" charset="0"/>
                <a:cs typeface="Latin Modern Roman 12" charset="0"/>
              </a:rPr>
              <a:t> </a:t>
            </a:r>
            <a:endParaRPr lang="en-US" sz="3600" dirty="0">
              <a:solidFill>
                <a:schemeClr val="bg1"/>
              </a:solidFill>
              <a:latin typeface="Latin Modern Roman 12" charset="0"/>
              <a:ea typeface="Latin Modern Roman 12" charset="0"/>
              <a:cs typeface="Latin Modern Roman 12" charset="0"/>
            </a:endParaRPr>
          </a:p>
        </p:txBody>
      </p:sp>
      <p:sp>
        <p:nvSpPr>
          <p:cNvPr id="7" name="Rectangle 3"/>
          <p:cNvSpPr txBox="1">
            <a:spLocks noChangeArrowheads="1"/>
          </p:cNvSpPr>
          <p:nvPr/>
        </p:nvSpPr>
        <p:spPr bwMode="auto">
          <a:xfrm>
            <a:off x="1" y="1268760"/>
            <a:ext cx="6168570" cy="5694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447675" indent="-447675" algn="l" rtl="0" eaLnBrk="0" fontAlgn="base" hangingPunct="0">
              <a:lnSpc>
                <a:spcPct val="125000"/>
              </a:lnSpc>
              <a:spcBef>
                <a:spcPct val="20000"/>
              </a:spcBef>
              <a:spcAft>
                <a:spcPct val="0"/>
              </a:spcAft>
              <a:buClr>
                <a:srgbClr val="85A4D1"/>
              </a:buClr>
              <a:buFont typeface="Wingdings" pitchFamily="2" charset="2"/>
              <a:buChar char="n"/>
              <a:defRPr sz="2400" b="1">
                <a:solidFill>
                  <a:schemeClr val="tx1"/>
                </a:solidFill>
                <a:latin typeface="+mn-lt"/>
                <a:ea typeface="+mn-ea"/>
                <a:cs typeface="+mn-cs"/>
              </a:defRPr>
            </a:lvl1pPr>
            <a:lvl2pPr marL="762000" indent="-312738" algn="l" rtl="0" eaLnBrk="0" fontAlgn="base" hangingPunct="0">
              <a:lnSpc>
                <a:spcPct val="125000"/>
              </a:lnSpc>
              <a:spcBef>
                <a:spcPct val="20000"/>
              </a:spcBef>
              <a:spcAft>
                <a:spcPct val="0"/>
              </a:spcAft>
              <a:buClr>
                <a:srgbClr val="85A4D1"/>
              </a:buClr>
              <a:buFont typeface="Arial" charset="0"/>
              <a:buChar char="●"/>
              <a:defRPr sz="2000">
                <a:solidFill>
                  <a:schemeClr val="tx1"/>
                </a:solidFill>
                <a:latin typeface="+mn-lt"/>
                <a:ea typeface="Arial" pitchFamily="34" charset="0"/>
                <a:cs typeface="+mn-cs"/>
              </a:defRPr>
            </a:lvl2pPr>
            <a:lvl3pPr marL="952500" indent="-188913" algn="l" rtl="0" eaLnBrk="0" fontAlgn="base" hangingPunct="0">
              <a:lnSpc>
                <a:spcPct val="125000"/>
              </a:lnSpc>
              <a:spcBef>
                <a:spcPct val="20000"/>
              </a:spcBef>
              <a:spcAft>
                <a:spcPct val="0"/>
              </a:spcAft>
              <a:buClr>
                <a:srgbClr val="85A4D1"/>
              </a:buClr>
              <a:buFont typeface="Courier New" pitchFamily="49" charset="0"/>
              <a:buChar char="­"/>
              <a:defRPr>
                <a:solidFill>
                  <a:schemeClr val="tx1"/>
                </a:solidFill>
                <a:latin typeface="+mn-lt"/>
                <a:ea typeface="Arial" pitchFamily="34" charset="0"/>
                <a:cs typeface="+mn-cs"/>
              </a:defRPr>
            </a:lvl3pPr>
            <a:lvl4pPr marL="1652588" indent="-228600" algn="l" rtl="0" eaLnBrk="0" fontAlgn="base" hangingPunct="0">
              <a:lnSpc>
                <a:spcPct val="125000"/>
              </a:lnSpc>
              <a:spcBef>
                <a:spcPct val="20000"/>
              </a:spcBef>
              <a:spcAft>
                <a:spcPct val="0"/>
              </a:spcAft>
              <a:buClr>
                <a:srgbClr val="53086C"/>
              </a:buClr>
              <a:buFont typeface="Arial" charset="0"/>
              <a:buChar char="●"/>
              <a:defRPr sz="2000">
                <a:solidFill>
                  <a:schemeClr val="tx1"/>
                </a:solidFill>
                <a:latin typeface="+mn-lt"/>
                <a:ea typeface="Arial" pitchFamily="34" charset="0"/>
                <a:cs typeface="+mn-cs"/>
              </a:defRPr>
            </a:lvl4pPr>
            <a:lvl5pPr marL="2060575" indent="-228600" algn="l" rtl="0" eaLnBrk="0" fontAlgn="base" hangingPunct="0">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5pPr>
            <a:lvl6pPr marL="25177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6pPr>
            <a:lvl7pPr marL="29749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7pPr>
            <a:lvl8pPr marL="34321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8pPr>
            <a:lvl9pPr marL="3889375" indent="-228600" algn="l" rtl="0" fontAlgn="base">
              <a:lnSpc>
                <a:spcPct val="125000"/>
              </a:lnSpc>
              <a:spcBef>
                <a:spcPct val="20000"/>
              </a:spcBef>
              <a:spcAft>
                <a:spcPct val="0"/>
              </a:spcAft>
              <a:buClr>
                <a:srgbClr val="53086C"/>
              </a:buClr>
              <a:buFont typeface="Wingdings" pitchFamily="2" charset="2"/>
              <a:buChar char="§"/>
              <a:defRPr sz="2000">
                <a:solidFill>
                  <a:schemeClr val="tx1"/>
                </a:solidFill>
                <a:latin typeface="+mn-lt"/>
                <a:ea typeface="Arial" pitchFamily="34" charset="0"/>
                <a:cs typeface="+mn-cs"/>
              </a:defRPr>
            </a:lvl9pPr>
          </a:lstStyle>
          <a:p>
            <a:pPr eaLnBrk="1" hangingPunct="1">
              <a:lnSpc>
                <a:spcPct val="90000"/>
              </a:lnSpc>
              <a:spcBef>
                <a:spcPts val="100"/>
              </a:spcBef>
              <a:spcAft>
                <a:spcPct val="50000"/>
              </a:spcAft>
              <a:buClr>
                <a:srgbClr val="333399"/>
              </a:buClr>
              <a:defRPr/>
            </a:pPr>
            <a:r>
              <a:rPr lang="en-US" sz="2000" kern="0" dirty="0">
                <a:solidFill>
                  <a:srgbClr val="000000"/>
                </a:solidFill>
                <a:latin typeface="Arial" charset="0"/>
                <a:ea typeface="Arial" charset="0"/>
                <a:cs typeface="Arial" charset="0"/>
              </a:rPr>
              <a:t>Satellite sensor : Sentinel-2A </a:t>
            </a:r>
            <a:endParaRPr lang="en-US" sz="2000" kern="0" dirty="0" smtClean="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Open data</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Multispectral ground resolution : 10 meters</a:t>
            </a:r>
            <a:endParaRPr lang="en-US" sz="1600" kern="0" dirty="0">
              <a:solidFill>
                <a:srgbClr val="000000"/>
              </a:solidFill>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kern="0" dirty="0" smtClean="0">
                <a:solidFill>
                  <a:srgbClr val="000000"/>
                </a:solidFill>
                <a:latin typeface="Arial" charset="0"/>
                <a:ea typeface="Arial" charset="0"/>
                <a:cs typeface="Arial" charset="0"/>
              </a:rPr>
              <a:t>Additional blue band with shorter wavelength</a:t>
            </a: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Sensor composed </a:t>
            </a:r>
            <a:r>
              <a:rPr lang="en-US" sz="1600" dirty="0">
                <a:latin typeface="Arial" charset="0"/>
                <a:ea typeface="Arial" charset="0"/>
                <a:cs typeface="Arial" charset="0"/>
              </a:rPr>
              <a:t>of several detectors, set on slightly different view angles </a:t>
            </a: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eaLnBrk="1" hangingPunct="1">
              <a:lnSpc>
                <a:spcPct val="90000"/>
              </a:lnSpc>
              <a:spcBef>
                <a:spcPts val="100"/>
              </a:spcBef>
              <a:spcAft>
                <a:spcPct val="50000"/>
              </a:spcAft>
              <a:buClr>
                <a:srgbClr val="333399"/>
              </a:buClr>
              <a:defRPr/>
            </a:pPr>
            <a:r>
              <a:rPr lang="en-US" sz="2000" dirty="0">
                <a:latin typeface="Arial" charset="0"/>
                <a:ea typeface="Arial" charset="0"/>
                <a:cs typeface="Arial" charset="0"/>
              </a:rPr>
              <a:t>Bathymetric </a:t>
            </a:r>
            <a:r>
              <a:rPr lang="en-US" sz="2000" dirty="0" smtClean="0">
                <a:latin typeface="Arial" charset="0"/>
                <a:ea typeface="Arial" charset="0"/>
                <a:cs typeface="Arial" charset="0"/>
              </a:rPr>
              <a:t>dataset</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Provided by the French </a:t>
            </a:r>
            <a:r>
              <a:rPr lang="en-US" sz="1600" dirty="0">
                <a:latin typeface="Arial" charset="0"/>
                <a:ea typeface="Arial" charset="0"/>
                <a:cs typeface="Arial" charset="0"/>
              </a:rPr>
              <a:t>national hydrographic service, SHOM,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Represents </a:t>
            </a:r>
            <a:r>
              <a:rPr lang="mr-IN" sz="1600" dirty="0" smtClean="0"/>
              <a:t>18’556’254</a:t>
            </a:r>
            <a:r>
              <a:rPr lang="fr-CH" sz="1600" dirty="0" smtClean="0"/>
              <a:t> </a:t>
            </a:r>
            <a:r>
              <a:rPr lang="en-US" sz="1600" dirty="0" smtClean="0"/>
              <a:t>measurements</a:t>
            </a:r>
          </a:p>
          <a:p>
            <a:pPr lvl="1" eaLnBrk="1" hangingPunct="1">
              <a:lnSpc>
                <a:spcPct val="90000"/>
              </a:lnSpc>
              <a:spcBef>
                <a:spcPts val="100"/>
              </a:spcBef>
              <a:spcAft>
                <a:spcPct val="50000"/>
              </a:spcAft>
              <a:buClr>
                <a:srgbClr val="333399"/>
              </a:buClr>
              <a:defRPr/>
            </a:pPr>
            <a:r>
              <a:rPr lang="en-US" sz="1600" dirty="0">
                <a:latin typeface="Arial" charset="0"/>
                <a:ea typeface="Arial" charset="0"/>
                <a:cs typeface="Arial" charset="0"/>
              </a:rPr>
              <a:t>Measured by by echo-sounder with an accuracy of +-2% of depth </a:t>
            </a: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r>
              <a:rPr lang="en-US" sz="1600" dirty="0" smtClean="0">
                <a:latin typeface="Arial" charset="0"/>
                <a:ea typeface="Arial" charset="0"/>
                <a:cs typeface="Arial" charset="0"/>
              </a:rPr>
              <a:t>Only the measurements up to 30 meters are kept</a:t>
            </a:r>
            <a:endParaRPr lang="en-US" sz="1600" dirty="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a:p>
            <a:pPr lvl="1" eaLnBrk="1" hangingPunct="1">
              <a:lnSpc>
                <a:spcPct val="90000"/>
              </a:lnSpc>
              <a:spcBef>
                <a:spcPts val="100"/>
              </a:spcBef>
              <a:spcAft>
                <a:spcPct val="50000"/>
              </a:spcAft>
              <a:buClr>
                <a:srgbClr val="333399"/>
              </a:buClr>
              <a:defRP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31748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8907</TotalTime>
  <Words>3628</Words>
  <Application>Microsoft Macintosh PowerPoint</Application>
  <PresentationFormat>Grand écran</PresentationFormat>
  <Paragraphs>527</Paragraphs>
  <Slides>41</Slides>
  <Notes>27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Calibri</vt:lpstr>
      <vt:lpstr>Calibri Light</vt:lpstr>
      <vt:lpstr>Cambria Math</vt:lpstr>
      <vt:lpstr>Courier New</vt:lpstr>
      <vt:lpstr>Latin Modern Roman 12</vt:lpstr>
      <vt:lpstr>Mangal</vt:lpstr>
      <vt:lpstr>Wingdings</vt:lpstr>
      <vt:lpstr>Arial</vt:lpstr>
      <vt:lpstr>Thème Office</vt:lpstr>
      <vt:lpstr>Présentation PowerPoint</vt:lpstr>
      <vt:lpstr> Summary</vt:lpstr>
      <vt:lpstr>Satellite derived bathymetry, motivation and background</vt:lpstr>
      <vt:lpstr> Physic principles in water surrounding </vt:lpstr>
      <vt:lpstr> Aims of the thesis </vt:lpstr>
      <vt:lpstr> Study site: South part of the new caledonian lagoon </vt:lpstr>
      <vt:lpstr> Satellite sensor and Bathymetric dataset </vt:lpstr>
      <vt:lpstr> Satellite sensor and Bathymetric dataset </vt:lpstr>
      <vt:lpstr> Satellite sensor and Bathymetric dataset </vt:lpstr>
      <vt:lpstr> Method and results : Workflow</vt:lpstr>
      <vt:lpstr> Method and results : Image pre-processing </vt:lpstr>
      <vt:lpstr> Method and results : Image pre-processing </vt:lpstr>
      <vt:lpstr> Method and results : Computation of the descriptors</vt:lpstr>
      <vt:lpstr> Method and results : Computation of the descriptors</vt:lpstr>
      <vt:lpstr> Method and results : Computation of the descriptors</vt:lpstr>
      <vt:lpstr> Method and results : Computation of the descriptors</vt:lpstr>
      <vt:lpstr> Method and results : Computation of the descriptors</vt:lpstr>
      <vt:lpstr> Method and results : The number of clusters </vt:lpstr>
      <vt:lpstr> Method and results : The number of clusters </vt:lpstr>
      <vt:lpstr> Method and results : The number of clusters </vt:lpstr>
      <vt:lpstr> Method and results : The number of clusters </vt:lpstr>
      <vt:lpstr> Method and results : K-means classification</vt:lpstr>
      <vt:lpstr> Method and results : Empirical modeling </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 calibration</vt:lpstr>
      <vt:lpstr> Method and results : Empirical models</vt:lpstr>
      <vt:lpstr> Discussion</vt:lpstr>
      <vt:lpstr> Discussion</vt:lpstr>
      <vt:lpstr> Discussion</vt:lpstr>
      <vt:lpstr> Conclusion</vt:lpstr>
      <vt:lpstr> Conclusion</vt:lpstr>
      <vt:lpstr> Image pre-processing </vt:lpstr>
      <vt:lpstr> Bottom type and water classification (1) </vt:lpstr>
      <vt:lpstr> The number of clusters </vt:lpstr>
      <vt:lpstr> Bottom type and water classification (2)</vt:lpstr>
      <vt:lpstr> Physic principles in water surrounding </vt:lpstr>
      <vt:lpstr> Physic principles in water surrounding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Selim  Amrari</dc:creator>
  <cp:lastModifiedBy>Selim  Amrari</cp:lastModifiedBy>
  <cp:revision>223</cp:revision>
  <cp:lastPrinted>2018-02-11T21:16:47Z</cp:lastPrinted>
  <dcterms:created xsi:type="dcterms:W3CDTF">2017-10-08T11:54:02Z</dcterms:created>
  <dcterms:modified xsi:type="dcterms:W3CDTF">2018-02-14T04:30:25Z</dcterms:modified>
</cp:coreProperties>
</file>